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96" r:id="rId2"/>
    <p:sldId id="305" r:id="rId3"/>
    <p:sldId id="297" r:id="rId4"/>
    <p:sldId id="308" r:id="rId5"/>
    <p:sldId id="309" r:id="rId6"/>
    <p:sldId id="310" r:id="rId7"/>
    <p:sldId id="306" r:id="rId8"/>
    <p:sldId id="307" r:id="rId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Raccolta</c:v>
                </c:pt>
                <c:pt idx="1">
                  <c:v>Dividendi</c:v>
                </c:pt>
                <c:pt idx="2">
                  <c:v>Opa</c:v>
                </c:pt>
                <c:pt idx="3">
                  <c:v>Buy-back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61</c:v>
                </c:pt>
                <c:pt idx="1">
                  <c:v>-148</c:v>
                </c:pt>
                <c:pt idx="2">
                  <c:v>-16</c:v>
                </c:pt>
                <c:pt idx="3">
                  <c:v>-9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7932800"/>
        <c:axId val="77934592"/>
      </c:barChart>
      <c:catAx>
        <c:axId val="77932800"/>
        <c:scaling>
          <c:orientation val="minMax"/>
        </c:scaling>
        <c:delete val="0"/>
        <c:axPos val="b"/>
        <c:majorTickMark val="out"/>
        <c:minorTickMark val="none"/>
        <c:tickLblPos val="nextTo"/>
        <c:crossAx val="77934592"/>
        <c:crosses val="autoZero"/>
        <c:auto val="1"/>
        <c:lblAlgn val="ctr"/>
        <c:lblOffset val="100"/>
        <c:noMultiLvlLbl val="0"/>
      </c:catAx>
      <c:valAx>
        <c:axId val="77934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932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8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118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4AC8C0-F279-3847-BFF7-E9A25CD2F674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63048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8F2B93-AE6E-1B47-BD7D-29978709A24C}" type="slidenum">
              <a:rPr lang="it-IT" sz="1200"/>
              <a:pPr eaLnBrk="1" hangingPunct="1"/>
              <a:t>0</a:t>
            </a:fld>
            <a:endParaRPr lang="it-IT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it-IT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90513" y="2546350"/>
            <a:ext cx="711200" cy="474663"/>
            <a:chOff x="720" y="336"/>
            <a:chExt cx="624" cy="432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720" y="336"/>
              <a:ext cx="384" cy="43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056" y="336"/>
              <a:ext cx="288" cy="432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14338" y="2968625"/>
            <a:ext cx="738187" cy="474663"/>
            <a:chOff x="912" y="2640"/>
            <a:chExt cx="672" cy="432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2" y="2640"/>
              <a:ext cx="384" cy="43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249" y="2640"/>
              <a:ext cx="335" cy="43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2895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35000" y="24384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gray">
          <a:xfrm flipV="1">
            <a:off x="315913" y="3265488"/>
            <a:ext cx="8683625" cy="46037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kumimoji="1" lang="it-IT"/>
          </a:p>
        </p:txBody>
      </p: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de-DE"/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65" charset="2"/>
              <a:buNone/>
              <a:defRPr/>
            </a:lvl1pPr>
          </a:lstStyle>
          <a:p>
            <a:r>
              <a:rPr lang="it-IT" smtClean="0"/>
              <a:t>Fare clic per modificare lo stile del sottotitolo dello schema</a:t>
            </a:r>
            <a:endParaRPr lang="de-DE"/>
          </a:p>
        </p:txBody>
      </p:sp>
      <p:sp>
        <p:nvSpPr>
          <p:cNvPr id="13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it-IT"/>
          </a:p>
        </p:txBody>
      </p:sp>
      <p:sp>
        <p:nvSpPr>
          <p:cNvPr id="14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it-IT"/>
          </a:p>
        </p:txBody>
      </p:sp>
      <p:sp>
        <p:nvSpPr>
          <p:cNvPr id="15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fld id="{43CE8D3F-76C0-7047-B6F2-E68094A69B2F}" type="slidenum">
              <a:rPr lang="de-DE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7023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AFC37-E012-0645-AF0A-189623DEA99D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118412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8D657A-6F55-C84C-A62F-828647E0BE04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372486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620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244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91EBBE-D4B7-BD41-82AB-C754151BB69D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318972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CAE125-BE0B-DC47-971C-67131766069B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4097559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6114CD-376E-F548-89FA-76DE4E33DFE4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2895103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46C4A6-F530-FE49-8C69-87DB254351B7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769974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B0769A-E4B5-284C-80E5-E4FAAD07C724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3543089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Trascinare l'immagine su un segnaposto o fare clic sull'icona per aggiungerla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AD5FA-A4B6-8443-854E-EA0D7171B93C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400539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CE3600-B142-2941-8AFA-6DC99FEBCE83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88260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4975" y="609600"/>
            <a:ext cx="2006600" cy="55626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62000" y="609600"/>
            <a:ext cx="5870575" cy="55626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44409-BC5A-D74F-B582-2BE1E8F16E82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368616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24775" cy="113506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762000" y="2057400"/>
            <a:ext cx="7772400" cy="4114800"/>
          </a:xfrm>
        </p:spPr>
        <p:txBody>
          <a:bodyPr/>
          <a:lstStyle/>
          <a:p>
            <a:pPr lvl="0"/>
            <a:r>
              <a:rPr lang="it-IT" noProof="0" smtClean="0"/>
              <a:t>Fare clic sull'icona per inserire una tabella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6A6BC2-E524-724C-AF9F-9845B540FA15}" type="slidenum">
              <a:rPr lang="it-IT"/>
              <a:pPr/>
              <a:t>‹N›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58330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it-IT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it-IT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it-IT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it-IT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it-IT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it-IT"/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gray">
          <a:xfrm flipV="1">
            <a:off x="460375" y="1828800"/>
            <a:ext cx="8683625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kumimoji="1" lang="it-IT"/>
          </a:p>
        </p:txBody>
      </p:sp>
      <p:sp>
        <p:nvSpPr>
          <p:cNvPr id="6452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609600"/>
            <a:ext cx="7724775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2057400"/>
            <a:ext cx="8305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dirty="0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it-IT"/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4326DAB-090D-7241-9386-C09477247215}" type="slidenum">
              <a:rPr lang="it-IT"/>
              <a:pPr/>
              <a:t>‹N›</a:t>
            </a:fld>
            <a:endParaRPr lang="it-IT" sz="140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5867400"/>
            <a:ext cx="637592" cy="50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hlink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charset="0"/>
        <a:buChar char="n"/>
        <a:defRPr sz="2400" b="1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-65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-65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-65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-65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19200"/>
            <a:ext cx="8686800" cy="1828800"/>
          </a:xfrm>
        </p:spPr>
        <p:txBody>
          <a:bodyPr/>
          <a:lstStyle/>
          <a:p>
            <a:pPr algn="ctr" eaLnBrk="1" hangingPunct="1"/>
            <a:r>
              <a:rPr lang="it-IT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it-IT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it-IT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it-IT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it-IT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it-IT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it-IT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it-IT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it-IT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it-IT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it-IT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it-IT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it-IT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it-IT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endParaRPr lang="it-IT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886200"/>
            <a:ext cx="7848600" cy="1752600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it-IT" dirty="0">
                <a:latin typeface="Arial" charset="0"/>
                <a:ea typeface="ＭＳ Ｐゴシック" charset="0"/>
                <a:cs typeface="ＭＳ Ｐゴシック" charset="0"/>
              </a:rPr>
              <a:t>Marco </a:t>
            </a:r>
            <a:r>
              <a:rPr lang="it-IT" dirty="0" smtClean="0">
                <a:latin typeface="Arial" charset="0"/>
                <a:ea typeface="ＭＳ Ｐゴシック" charset="0"/>
                <a:cs typeface="ＭＳ Ｐゴシック" charset="0"/>
              </a:rPr>
              <a:t>Onado</a:t>
            </a:r>
          </a:p>
          <a:p>
            <a:pPr eaLnBrk="1" hangingPunct="1">
              <a:buFont typeface="Wingdings" charset="0"/>
              <a:buNone/>
            </a:pPr>
            <a:r>
              <a:rPr lang="it-IT" sz="1800" dirty="0" smtClean="0">
                <a:latin typeface="Arial" charset="0"/>
                <a:ea typeface="ＭＳ Ｐゴシック" charset="0"/>
                <a:cs typeface="ＭＳ Ｐゴシック" charset="0"/>
              </a:rPr>
              <a:t>Senior Professor</a:t>
            </a:r>
          </a:p>
          <a:p>
            <a:pPr eaLnBrk="1" hangingPunct="1">
              <a:buFont typeface="Wingdings" charset="0"/>
              <a:buNone/>
            </a:pPr>
            <a:r>
              <a:rPr lang="it-IT" sz="1800" dirty="0" smtClean="0">
                <a:latin typeface="Arial" charset="0"/>
                <a:ea typeface="ＭＳ Ｐゴシック" charset="0"/>
                <a:cs typeface="ＭＳ Ｐゴシック" charset="0"/>
              </a:rPr>
              <a:t>Università Bocconi </a:t>
            </a:r>
          </a:p>
          <a:p>
            <a:pPr eaLnBrk="1" hangingPunct="1">
              <a:buFont typeface="Wingdings" charset="0"/>
              <a:buNone/>
            </a:pPr>
            <a:r>
              <a:rPr lang="it-IT" sz="2800" dirty="0" smtClean="0">
                <a:latin typeface="Arial" charset="0"/>
                <a:ea typeface="ＭＳ Ｐゴシック" charset="0"/>
                <a:cs typeface="ＭＳ Ｐゴシック" charset="0"/>
              </a:rPr>
              <a:t>Courmayeur, 2</a:t>
            </a:r>
            <a:r>
              <a:rPr lang="it-IT" sz="2800" dirty="0"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it-IT" sz="2800" dirty="0" smtClean="0">
                <a:latin typeface="Arial" charset="0"/>
                <a:ea typeface="ＭＳ Ｐゴシック" charset="0"/>
                <a:cs typeface="ＭＳ Ｐゴシック" charset="0"/>
              </a:rPr>
              <a:t> settembre 2014</a:t>
            </a:r>
            <a:endParaRPr lang="it-IT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187624" y="2348880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L’OPA: DALLA XIII DIRETTIVA IN ITALIA </a:t>
            </a:r>
            <a:endParaRPr lang="it-IT" b="1" dirty="0" smtClean="0">
              <a:solidFill>
                <a:srgbClr val="FF0000"/>
              </a:solidFill>
            </a:endParaRPr>
          </a:p>
          <a:p>
            <a:pPr algn="ctr"/>
            <a:r>
              <a:rPr lang="it-IT" b="1" dirty="0" smtClean="0">
                <a:solidFill>
                  <a:srgbClr val="FF0000"/>
                </a:solidFill>
              </a:rPr>
              <a:t>AL </a:t>
            </a:r>
            <a:r>
              <a:rPr lang="it-IT" b="1" dirty="0">
                <a:solidFill>
                  <a:srgbClr val="FF0000"/>
                </a:solidFill>
              </a:rPr>
              <a:t>DIBATTITO SULLA RIFORMA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476672"/>
            <a:ext cx="48387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7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L’Opa ai tempi della crisi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Un bilancio di due leggi su oltre venti anni</a:t>
            </a:r>
          </a:p>
          <a:p>
            <a:r>
              <a:rPr lang="it-IT" dirty="0" smtClean="0"/>
              <a:t>Il mercato di Borsa degli ultimi venti anni</a:t>
            </a:r>
          </a:p>
          <a:p>
            <a:r>
              <a:rPr lang="it-IT" dirty="0" smtClean="0"/>
              <a:t>I miti economici rimasti sotto le macerie della crisi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FC37-E012-0645-AF0A-189623DEA99D}" type="slidenum">
              <a:rPr lang="it-IT" smtClean="0"/>
              <a:pPr/>
              <a:t>1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356846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storia dell’Opa in Italia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FC37-E012-0645-AF0A-189623DEA99D}" type="slidenum">
              <a:rPr lang="it-IT" smtClean="0"/>
              <a:pPr/>
              <a:t>2</a:t>
            </a:fld>
            <a:endParaRPr lang="it-IT" sz="1400"/>
          </a:p>
        </p:txBody>
      </p:sp>
      <p:pic>
        <p:nvPicPr>
          <p:cNvPr id="6" name="Immagin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017965" cy="41857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sellaDiTesto 6"/>
          <p:cNvSpPr txBox="1"/>
          <p:nvPr/>
        </p:nvSpPr>
        <p:spPr>
          <a:xfrm>
            <a:off x="1259632" y="57332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 smtClean="0"/>
              <a:t>Fonte: Relazione </a:t>
            </a:r>
            <a:r>
              <a:rPr lang="it-IT" sz="1800" b="1" dirty="0" err="1" smtClean="0"/>
              <a:t>Consob</a:t>
            </a:r>
            <a:r>
              <a:rPr lang="it-IT" sz="1800" b="1" dirty="0" smtClean="0"/>
              <a:t> 2013, p.231</a:t>
            </a:r>
            <a:endParaRPr lang="it-IT" sz="1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mercato di borsa degli ultimi venti anni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Non più nuove quotazioni</a:t>
            </a:r>
          </a:p>
          <a:p>
            <a:pPr lvl="1"/>
            <a:r>
              <a:rPr lang="it-IT" dirty="0" err="1" smtClean="0"/>
              <a:t>Oecd</a:t>
            </a:r>
            <a:r>
              <a:rPr lang="it-IT" dirty="0" smtClean="0"/>
              <a:t>: distrutto l’«ecosistema» per la quotazione di nuove imprese, soprattutto piccole e medie</a:t>
            </a:r>
          </a:p>
          <a:p>
            <a:r>
              <a:rPr lang="it-IT" dirty="0" smtClean="0"/>
              <a:t>L’holding </a:t>
            </a:r>
            <a:r>
              <a:rPr lang="it-IT" dirty="0" err="1" smtClean="0"/>
              <a:t>period</a:t>
            </a:r>
            <a:r>
              <a:rPr lang="it-IT" dirty="0" smtClean="0"/>
              <a:t> degli investitori istituzionali si è drammaticamente ridotto</a:t>
            </a:r>
          </a:p>
          <a:p>
            <a:r>
              <a:rPr lang="it-IT" dirty="0" smtClean="0"/>
              <a:t>Gli scambi sono dominati da high </a:t>
            </a:r>
            <a:r>
              <a:rPr lang="it-IT" dirty="0" err="1" smtClean="0"/>
              <a:t>frequency</a:t>
            </a:r>
            <a:r>
              <a:rPr lang="it-IT" dirty="0" smtClean="0"/>
              <a:t> traders (frenetici scambi per sfruttare differenziali di prezzo nell’arco di millisecondi e con forti sospetti di manipolazione sistematica)</a:t>
            </a:r>
          </a:p>
          <a:p>
            <a:r>
              <a:rPr lang="it-IT" dirty="0" smtClean="0"/>
              <a:t>I mercati sono diventati un fiume che risale verso la sorgente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FC37-E012-0645-AF0A-189623DEA99D}" type="slidenum">
              <a:rPr lang="it-IT" smtClean="0"/>
              <a:pPr/>
              <a:t>3</a:t>
            </a:fld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1113523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Ipo</a:t>
            </a:r>
            <a:r>
              <a:rPr lang="it-IT" dirty="0" smtClean="0"/>
              <a:t> in declino di lungo termine, soprattutto nei </a:t>
            </a:r>
            <a:r>
              <a:rPr lang="it-IT" smtClean="0"/>
              <a:t>paesi sviluppati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14CD-376E-F548-89FA-76DE4E33DFE4}" type="slidenum">
              <a:rPr lang="it-IT" smtClean="0"/>
              <a:pPr/>
              <a:t>4</a:t>
            </a:fld>
            <a:endParaRPr lang="it-IT" sz="140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" y="1916832"/>
            <a:ext cx="8621149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09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Holding </a:t>
            </a:r>
            <a:r>
              <a:rPr lang="it-IT" dirty="0" err="1" smtClean="0"/>
              <a:t>period</a:t>
            </a:r>
            <a:r>
              <a:rPr lang="it-IT" dirty="0" smtClean="0"/>
              <a:t> medio degli investitori istituzionali – </a:t>
            </a:r>
            <a:r>
              <a:rPr lang="it-IT" smtClean="0"/>
              <a:t>Principali borse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14CD-376E-F548-89FA-76DE4E33DFE4}" type="slidenum">
              <a:rPr lang="it-IT" smtClean="0"/>
              <a:pPr/>
              <a:t>5</a:t>
            </a:fld>
            <a:endParaRPr lang="it-IT" sz="140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420888"/>
            <a:ext cx="5497162" cy="316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341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mercato di borsa è diventato (non solo in Italia) un fiume che risale verso la sorgente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14CD-376E-F548-89FA-76DE4E33DFE4}" type="slidenum">
              <a:rPr lang="it-IT" smtClean="0"/>
              <a:pPr/>
              <a:t>6</a:t>
            </a:fld>
            <a:endParaRPr lang="it-IT" sz="1400"/>
          </a:p>
        </p:txBody>
      </p:sp>
      <p:sp>
        <p:nvSpPr>
          <p:cNvPr id="5" name="CasellaDiTesto 4"/>
          <p:cNvSpPr txBox="1"/>
          <p:nvPr/>
        </p:nvSpPr>
        <p:spPr>
          <a:xfrm>
            <a:off x="1259632" y="5733256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 smtClean="0"/>
              <a:t>Fonte: Relazione </a:t>
            </a:r>
            <a:r>
              <a:rPr lang="it-IT" sz="1800" b="1" dirty="0" err="1" smtClean="0"/>
              <a:t>Consob</a:t>
            </a:r>
            <a:r>
              <a:rPr lang="it-IT" sz="1800" b="1" dirty="0" smtClean="0"/>
              <a:t> 2013, p.159</a:t>
            </a:r>
          </a:p>
          <a:p>
            <a:endParaRPr lang="it-IT" sz="18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204864"/>
            <a:ext cx="413433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20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bilancio 2007-2013: meno 112 miliardi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14CD-376E-F548-89FA-76DE4E33DFE4}" type="slidenum">
              <a:rPr lang="it-IT" smtClean="0"/>
              <a:pPr/>
              <a:t>7</a:t>
            </a:fld>
            <a:endParaRPr lang="it-IT" sz="1400"/>
          </a:p>
        </p:txBody>
      </p: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429277116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2808681"/>
      </p:ext>
    </p:extLst>
  </p:cSld>
  <p:clrMapOvr>
    <a:masterClrMapping/>
  </p:clrMapOvr>
</p:sld>
</file>

<file path=ppt/theme/theme1.xml><?xml version="1.0" encoding="utf-8"?>
<a:theme xmlns:a="http://schemas.openxmlformats.org/drawingml/2006/main" name="lez_logo">
  <a:themeElements>
    <a:clrScheme name="lezione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lezio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lezion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zion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zion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lez_logo.potx</Template>
  <TotalTime>875</TotalTime>
  <Words>203</Words>
  <Application>Microsoft Office PowerPoint</Application>
  <PresentationFormat>Presentazione su schermo (4:3)</PresentationFormat>
  <Paragraphs>32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lez_logo</vt:lpstr>
      <vt:lpstr>       </vt:lpstr>
      <vt:lpstr>L’Opa ai tempi della crisi</vt:lpstr>
      <vt:lpstr>La storia dell’Opa in Italia</vt:lpstr>
      <vt:lpstr>Il mercato di borsa degli ultimi venti anni</vt:lpstr>
      <vt:lpstr>Ipo in declino di lungo termine, soprattutto nei paesi sviluppati</vt:lpstr>
      <vt:lpstr>Holding period medio degli investitori istituzionali – Principali borse</vt:lpstr>
      <vt:lpstr>Il mercato di borsa è diventato (non solo in Italia) un fiume che risale verso la sorgente</vt:lpstr>
      <vt:lpstr>Il bilancio 2007-2013: meno 112 miliardi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subject/>
  <dc:creator>Marco Onado</dc:creator>
  <cp:keywords/>
  <dc:description/>
  <cp:lastModifiedBy>FondazioneCourmayeur</cp:lastModifiedBy>
  <cp:revision>19</cp:revision>
  <cp:lastPrinted>1904-01-01T00:00:00Z</cp:lastPrinted>
  <dcterms:created xsi:type="dcterms:W3CDTF">2011-06-16T17:22:36Z</dcterms:created>
  <dcterms:modified xsi:type="dcterms:W3CDTF">2014-09-20T09:36:35Z</dcterms:modified>
  <cp:category/>
</cp:coreProperties>
</file>