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9" r:id="rId4"/>
    <p:sldId id="302" r:id="rId5"/>
    <p:sldId id="299" r:id="rId6"/>
    <p:sldId id="263" r:id="rId7"/>
    <p:sldId id="310" r:id="rId8"/>
    <p:sldId id="300" r:id="rId9"/>
    <p:sldId id="265" r:id="rId10"/>
    <p:sldId id="303" r:id="rId11"/>
    <p:sldId id="269" r:id="rId12"/>
    <p:sldId id="271" r:id="rId13"/>
    <p:sldId id="270" r:id="rId14"/>
    <p:sldId id="273" r:id="rId15"/>
    <p:sldId id="278" r:id="rId16"/>
    <p:sldId id="304" r:id="rId17"/>
    <p:sldId id="283" r:id="rId18"/>
    <p:sldId id="284" r:id="rId19"/>
    <p:sldId id="285" r:id="rId20"/>
    <p:sldId id="286" r:id="rId21"/>
    <p:sldId id="287" r:id="rId22"/>
    <p:sldId id="306" r:id="rId23"/>
    <p:sldId id="307" r:id="rId24"/>
    <p:sldId id="294" r:id="rId25"/>
    <p:sldId id="295" r:id="rId26"/>
    <p:sldId id="297" r:id="rId27"/>
    <p:sldId id="298" r:id="rId28"/>
    <p:sldId id="301" r:id="rId29"/>
    <p:sldId id="308" r:id="rId30"/>
    <p:sldId id="309" r:id="rId3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33" autoAdjust="0"/>
    <p:restoredTop sz="94660"/>
  </p:normalViewPr>
  <p:slideViewPr>
    <p:cSldViewPr>
      <p:cViewPr varScale="1">
        <p:scale>
          <a:sx n="82" d="100"/>
          <a:sy n="82" d="100"/>
        </p:scale>
        <p:origin x="-154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1BAB29-FDD5-4B38-B858-AFA03CA2DA0A}" type="datetimeFigureOut">
              <a:rPr lang="it-IT" smtClean="0"/>
              <a:pPr/>
              <a:t>24/09/2014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73D76C-C63C-478C-8D0D-7A1F14ADF7FF}" type="slidenum">
              <a:rPr lang="it-IT" smtClean="0"/>
              <a:pPr/>
              <a:t>‹N›</a:t>
            </a:fld>
            <a:endParaRPr lang="it-IT"/>
          </a:p>
        </p:txBody>
      </p:sp>
    </p:spTree>
    <p:extLst>
      <p:ext uri="{BB962C8B-B14F-4D97-AF65-F5344CB8AC3E}">
        <p14:creationId xmlns:p14="http://schemas.microsoft.com/office/powerpoint/2010/main" xmlns="" val="1085642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773D76C-C63C-478C-8D0D-7A1F14ADF7FF}" type="slidenum">
              <a:rPr lang="it-IT" smtClean="0"/>
              <a:pPr/>
              <a:t>3</a:t>
            </a:fld>
            <a:endParaRPr lang="it-IT"/>
          </a:p>
        </p:txBody>
      </p:sp>
    </p:spTree>
    <p:extLst>
      <p:ext uri="{BB962C8B-B14F-4D97-AF65-F5344CB8AC3E}">
        <p14:creationId xmlns:p14="http://schemas.microsoft.com/office/powerpoint/2010/main" xmlns="" val="1177120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773D76C-C63C-478C-8D0D-7A1F14ADF7FF}" type="slidenum">
              <a:rPr lang="it-IT" smtClean="0"/>
              <a:pPr/>
              <a:t>6</a:t>
            </a:fld>
            <a:endParaRPr lang="it-IT"/>
          </a:p>
        </p:txBody>
      </p:sp>
    </p:spTree>
    <p:extLst>
      <p:ext uri="{BB962C8B-B14F-4D97-AF65-F5344CB8AC3E}">
        <p14:creationId xmlns:p14="http://schemas.microsoft.com/office/powerpoint/2010/main" xmlns="" val="3372442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842C3A4-7A0D-4D9A-BFEC-C61260883957}" type="datetime1">
              <a:rPr lang="it-IT" smtClean="0"/>
              <a:pPr/>
              <a:t>24/09/2014</a:t>
            </a:fld>
            <a:endParaRPr lang="it-IT"/>
          </a:p>
        </p:txBody>
      </p:sp>
      <p:sp>
        <p:nvSpPr>
          <p:cNvPr id="5" name="Segnaposto piè di pagina 4"/>
          <p:cNvSpPr>
            <a:spLocks noGrp="1"/>
          </p:cNvSpPr>
          <p:nvPr>
            <p:ph type="ftr" sz="quarter" idx="11"/>
          </p:nvPr>
        </p:nvSpPr>
        <p:spPr/>
        <p:txBody>
          <a:bodyPr/>
          <a:lstStyle/>
          <a:p>
            <a:r>
              <a:rPr lang="en-US" smtClean="0"/>
              <a:t>Osti - Making Sense of Global Antitrust - 19.IX.2014</a:t>
            </a:r>
            <a:endParaRPr lang="it-IT"/>
          </a:p>
        </p:txBody>
      </p:sp>
      <p:sp>
        <p:nvSpPr>
          <p:cNvPr id="6" name="Segnaposto numero diapositiva 5"/>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77497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14CDDC3-5E12-4D16-8CD1-DEC85C49F59A}" type="datetime1">
              <a:rPr lang="it-IT" smtClean="0"/>
              <a:pPr/>
              <a:t>24/09/2014</a:t>
            </a:fld>
            <a:endParaRPr lang="it-IT"/>
          </a:p>
        </p:txBody>
      </p:sp>
      <p:sp>
        <p:nvSpPr>
          <p:cNvPr id="5" name="Segnaposto piè di pagina 4"/>
          <p:cNvSpPr>
            <a:spLocks noGrp="1"/>
          </p:cNvSpPr>
          <p:nvPr>
            <p:ph type="ftr" sz="quarter" idx="11"/>
          </p:nvPr>
        </p:nvSpPr>
        <p:spPr/>
        <p:txBody>
          <a:bodyPr/>
          <a:lstStyle/>
          <a:p>
            <a:r>
              <a:rPr lang="en-US" smtClean="0"/>
              <a:t>Osti - Making Sense of Global Antitrust - 19.IX.2014</a:t>
            </a:r>
            <a:endParaRPr lang="it-IT"/>
          </a:p>
        </p:txBody>
      </p:sp>
      <p:sp>
        <p:nvSpPr>
          <p:cNvPr id="6" name="Segnaposto numero diapositiva 5"/>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2074185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226D6A7-8319-4805-8BB3-2185AD450F83}" type="datetime1">
              <a:rPr lang="it-IT" smtClean="0"/>
              <a:pPr/>
              <a:t>24/09/2014</a:t>
            </a:fld>
            <a:endParaRPr lang="it-IT"/>
          </a:p>
        </p:txBody>
      </p:sp>
      <p:sp>
        <p:nvSpPr>
          <p:cNvPr id="5" name="Segnaposto piè di pagina 4"/>
          <p:cNvSpPr>
            <a:spLocks noGrp="1"/>
          </p:cNvSpPr>
          <p:nvPr>
            <p:ph type="ftr" sz="quarter" idx="11"/>
          </p:nvPr>
        </p:nvSpPr>
        <p:spPr/>
        <p:txBody>
          <a:bodyPr/>
          <a:lstStyle/>
          <a:p>
            <a:r>
              <a:rPr lang="en-US" smtClean="0"/>
              <a:t>Osti - Making Sense of Global Antitrust - 19.IX.2014</a:t>
            </a:r>
            <a:endParaRPr lang="it-IT"/>
          </a:p>
        </p:txBody>
      </p:sp>
      <p:sp>
        <p:nvSpPr>
          <p:cNvPr id="6" name="Segnaposto numero diapositiva 5"/>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432184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48C0141-B04D-4F39-8CA4-D01568C91DE5}" type="datetime1">
              <a:rPr lang="it-IT" smtClean="0"/>
              <a:pPr/>
              <a:t>24/09/2014</a:t>
            </a:fld>
            <a:endParaRPr lang="it-IT"/>
          </a:p>
        </p:txBody>
      </p:sp>
      <p:sp>
        <p:nvSpPr>
          <p:cNvPr id="6" name="Segnaposto piè di pagina 5"/>
          <p:cNvSpPr>
            <a:spLocks noGrp="1"/>
          </p:cNvSpPr>
          <p:nvPr>
            <p:ph type="ftr" sz="quarter" idx="11"/>
          </p:nvPr>
        </p:nvSpPr>
        <p:spPr/>
        <p:txBody>
          <a:bodyPr/>
          <a:lstStyle/>
          <a:p>
            <a:r>
              <a:rPr lang="en-US" smtClean="0"/>
              <a:t>Osti - Making Sense of Global Antitrust - 19.IX.2014</a:t>
            </a:r>
            <a:endParaRPr lang="it-IT"/>
          </a:p>
        </p:txBody>
      </p:sp>
      <p:sp>
        <p:nvSpPr>
          <p:cNvPr id="7" name="Segnaposto numero diapositiva 6"/>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164087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54D0797-E087-4CBA-BB3F-7F9C6DDA0F7F}" type="datetime1">
              <a:rPr lang="it-IT" smtClean="0"/>
              <a:pPr/>
              <a:t>24/09/2014</a:t>
            </a:fld>
            <a:endParaRPr lang="it-IT"/>
          </a:p>
        </p:txBody>
      </p:sp>
      <p:sp>
        <p:nvSpPr>
          <p:cNvPr id="8" name="Segnaposto piè di pagina 7"/>
          <p:cNvSpPr>
            <a:spLocks noGrp="1"/>
          </p:cNvSpPr>
          <p:nvPr>
            <p:ph type="ftr" sz="quarter" idx="11"/>
          </p:nvPr>
        </p:nvSpPr>
        <p:spPr/>
        <p:txBody>
          <a:bodyPr/>
          <a:lstStyle/>
          <a:p>
            <a:r>
              <a:rPr lang="en-US" smtClean="0"/>
              <a:t>Osti - Making Sense of Global Antitrust - 19.IX.2014</a:t>
            </a:r>
            <a:endParaRPr lang="it-IT"/>
          </a:p>
        </p:txBody>
      </p:sp>
      <p:sp>
        <p:nvSpPr>
          <p:cNvPr id="9" name="Segnaposto numero diapositiva 8"/>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2724007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F686684-E03E-42F2-969B-7148DE8B6846}" type="datetime1">
              <a:rPr lang="it-IT" smtClean="0"/>
              <a:pPr/>
              <a:t>24/09/2014</a:t>
            </a:fld>
            <a:endParaRPr lang="it-IT"/>
          </a:p>
        </p:txBody>
      </p:sp>
      <p:sp>
        <p:nvSpPr>
          <p:cNvPr id="4" name="Segnaposto piè di pagina 3"/>
          <p:cNvSpPr>
            <a:spLocks noGrp="1"/>
          </p:cNvSpPr>
          <p:nvPr>
            <p:ph type="ftr" sz="quarter" idx="11"/>
          </p:nvPr>
        </p:nvSpPr>
        <p:spPr/>
        <p:txBody>
          <a:bodyPr/>
          <a:lstStyle/>
          <a:p>
            <a:r>
              <a:rPr lang="en-US" smtClean="0"/>
              <a:t>Osti - Making Sense of Global Antitrust - 19.IX.2014</a:t>
            </a:r>
            <a:endParaRPr lang="it-IT"/>
          </a:p>
        </p:txBody>
      </p:sp>
      <p:sp>
        <p:nvSpPr>
          <p:cNvPr id="5" name="Segnaposto numero diapositiva 4"/>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3397991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F9C3162-E614-40B8-BE6A-2C91282FFFBB}" type="datetime1">
              <a:rPr lang="it-IT" smtClean="0"/>
              <a:pPr/>
              <a:t>24/09/2014</a:t>
            </a:fld>
            <a:endParaRPr lang="it-IT"/>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1135749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FE3EE8F-CF09-41FB-A232-44B439FC2948}" type="datetime1">
              <a:rPr lang="it-IT" smtClean="0"/>
              <a:pPr/>
              <a:t>24/09/2014</a:t>
            </a:fld>
            <a:endParaRPr lang="it-IT"/>
          </a:p>
        </p:txBody>
      </p:sp>
      <p:sp>
        <p:nvSpPr>
          <p:cNvPr id="6" name="Segnaposto piè di pagina 5"/>
          <p:cNvSpPr>
            <a:spLocks noGrp="1"/>
          </p:cNvSpPr>
          <p:nvPr>
            <p:ph type="ftr" sz="quarter" idx="11"/>
          </p:nvPr>
        </p:nvSpPr>
        <p:spPr/>
        <p:txBody>
          <a:bodyPr/>
          <a:lstStyle/>
          <a:p>
            <a:r>
              <a:rPr lang="en-US" smtClean="0"/>
              <a:t>Osti - Making Sense of Global Antitrust - 19.IX.2014</a:t>
            </a:r>
            <a:endParaRPr lang="it-IT"/>
          </a:p>
        </p:txBody>
      </p:sp>
      <p:sp>
        <p:nvSpPr>
          <p:cNvPr id="7" name="Segnaposto numero diapositiva 6"/>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3689761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C43EF7C-30C1-435F-BD15-FB0BD0B63CBD}" type="datetime1">
              <a:rPr lang="it-IT" smtClean="0"/>
              <a:pPr/>
              <a:t>24/09/2014</a:t>
            </a:fld>
            <a:endParaRPr lang="it-IT"/>
          </a:p>
        </p:txBody>
      </p:sp>
      <p:sp>
        <p:nvSpPr>
          <p:cNvPr id="6" name="Segnaposto piè di pagina 5"/>
          <p:cNvSpPr>
            <a:spLocks noGrp="1"/>
          </p:cNvSpPr>
          <p:nvPr>
            <p:ph type="ftr" sz="quarter" idx="11"/>
          </p:nvPr>
        </p:nvSpPr>
        <p:spPr/>
        <p:txBody>
          <a:bodyPr/>
          <a:lstStyle/>
          <a:p>
            <a:r>
              <a:rPr lang="en-US" smtClean="0"/>
              <a:t>Osti - Making Sense of Global Antitrust - 19.IX.2014</a:t>
            </a:r>
            <a:endParaRPr lang="it-IT"/>
          </a:p>
        </p:txBody>
      </p:sp>
      <p:sp>
        <p:nvSpPr>
          <p:cNvPr id="7" name="Segnaposto numero diapositiva 6"/>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61685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C67D5FC-521C-441A-AEF5-DF6F549FBC52}" type="datetime1">
              <a:rPr lang="it-IT" smtClean="0"/>
              <a:pPr/>
              <a:t>24/09/2014</a:t>
            </a:fld>
            <a:endParaRPr lang="it-IT"/>
          </a:p>
        </p:txBody>
      </p:sp>
      <p:sp>
        <p:nvSpPr>
          <p:cNvPr id="5" name="Segnaposto piè di pagina 4"/>
          <p:cNvSpPr>
            <a:spLocks noGrp="1"/>
          </p:cNvSpPr>
          <p:nvPr>
            <p:ph type="ftr" sz="quarter" idx="11"/>
          </p:nvPr>
        </p:nvSpPr>
        <p:spPr/>
        <p:txBody>
          <a:bodyPr/>
          <a:lstStyle/>
          <a:p>
            <a:r>
              <a:rPr lang="en-US" smtClean="0"/>
              <a:t>Osti - Making Sense of Global Antitrust - 19.IX.2014</a:t>
            </a:r>
            <a:endParaRPr lang="it-IT"/>
          </a:p>
        </p:txBody>
      </p:sp>
      <p:sp>
        <p:nvSpPr>
          <p:cNvPr id="6" name="Segnaposto numero diapositiva 5"/>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236742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914261-7FE2-4EFE-958A-A43ED5963175}" type="datetime1">
              <a:rPr lang="it-IT" smtClean="0"/>
              <a:pPr/>
              <a:t>24/09/2014</a:t>
            </a:fld>
            <a:endParaRPr lang="it-IT"/>
          </a:p>
        </p:txBody>
      </p:sp>
      <p:sp>
        <p:nvSpPr>
          <p:cNvPr id="5" name="Segnaposto piè di pagina 4"/>
          <p:cNvSpPr>
            <a:spLocks noGrp="1"/>
          </p:cNvSpPr>
          <p:nvPr>
            <p:ph type="ftr" sz="quarter" idx="11"/>
          </p:nvPr>
        </p:nvSpPr>
        <p:spPr/>
        <p:txBody>
          <a:bodyPr/>
          <a:lstStyle/>
          <a:p>
            <a:r>
              <a:rPr lang="en-US" smtClean="0"/>
              <a:t>Osti - Making Sense of Global Antitrust - 19.IX.2014</a:t>
            </a:r>
            <a:endParaRPr lang="it-IT"/>
          </a:p>
        </p:txBody>
      </p:sp>
      <p:sp>
        <p:nvSpPr>
          <p:cNvPr id="6" name="Segnaposto numero diapositiva 5"/>
          <p:cNvSpPr>
            <a:spLocks noGrp="1"/>
          </p:cNvSpPr>
          <p:nvPr>
            <p:ph type="sldNum" sz="quarter" idx="12"/>
          </p:nvPr>
        </p:nvSpPr>
        <p:spPr/>
        <p:txBody>
          <a:body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3477326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924A1-F073-467D-8D1E-C79211DAC62C}" type="datetime1">
              <a:rPr lang="it-IT" smtClean="0"/>
              <a:pPr/>
              <a:t>24/09/2014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Osti - Making Sense of Global Antitrust - 19.IX.2014</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708AF9-7B8D-4A4B-9C77-0E9EBCCC2745}" type="slidenum">
              <a:rPr lang="it-IT" smtClean="0"/>
              <a:pPr/>
              <a:t>‹N›</a:t>
            </a:fld>
            <a:endParaRPr lang="it-IT"/>
          </a:p>
        </p:txBody>
      </p:sp>
    </p:spTree>
    <p:extLst>
      <p:ext uri="{BB962C8B-B14F-4D97-AF65-F5344CB8AC3E}">
        <p14:creationId xmlns:p14="http://schemas.microsoft.com/office/powerpoint/2010/main" xmlns="" val="2614866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1124744"/>
            <a:ext cx="7772400" cy="1470025"/>
          </a:xfrm>
        </p:spPr>
        <p:txBody>
          <a:bodyPr/>
          <a:lstStyle/>
          <a:p>
            <a:r>
              <a:rPr lang="en-US" sz="3200" b="1" dirty="0" err="1">
                <a:latin typeface="Times New Roman" pitchFamily="18" charset="0"/>
                <a:cs typeface="Times New Roman" pitchFamily="18" charset="0"/>
              </a:rPr>
              <a:t>Cristoforo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Osti</a:t>
            </a:r>
            <a:r>
              <a:rPr lang="it-IT" dirty="0">
                <a:latin typeface="Times New Roman" pitchFamily="18" charset="0"/>
                <a:cs typeface="Times New Roman" pitchFamily="18" charset="0"/>
              </a:rPr>
              <a:t/>
            </a:r>
            <a:br>
              <a:rPr lang="it-IT" dirty="0">
                <a:latin typeface="Times New Roman" pitchFamily="18" charset="0"/>
                <a:cs typeface="Times New Roman" pitchFamily="18" charset="0"/>
              </a:rPr>
            </a:br>
            <a:r>
              <a:rPr lang="it-IT" dirty="0" smtClean="0">
                <a:latin typeface="Times New Roman" pitchFamily="18" charset="0"/>
                <a:cs typeface="Times New Roman" pitchFamily="18" charset="0"/>
              </a:rPr>
              <a:t>	</a:t>
            </a:r>
            <a:endParaRPr lang="it-IT" dirty="0">
              <a:latin typeface="Times New Roman" pitchFamily="18" charset="0"/>
              <a:cs typeface="Times New Roman" pitchFamily="18" charset="0"/>
            </a:endParaRPr>
          </a:p>
        </p:txBody>
      </p:sp>
      <p:sp>
        <p:nvSpPr>
          <p:cNvPr id="3" name="Sottotitolo 2"/>
          <p:cNvSpPr>
            <a:spLocks noGrp="1"/>
          </p:cNvSpPr>
          <p:nvPr>
            <p:ph type="subTitle" idx="1"/>
          </p:nvPr>
        </p:nvSpPr>
        <p:spPr>
          <a:xfrm>
            <a:off x="971600" y="2492896"/>
            <a:ext cx="7272808" cy="3192760"/>
          </a:xfrm>
        </p:spPr>
        <p:txBody>
          <a:bodyPr>
            <a:normAutofit/>
          </a:bodyPr>
          <a:lstStyle/>
          <a:p>
            <a:endParaRPr lang="en-US" sz="4400" b="1" cap="small" dirty="0" smtClean="0">
              <a:solidFill>
                <a:schemeClr val="tx1"/>
              </a:solidFill>
              <a:latin typeface="Times New Roman" pitchFamily="18" charset="0"/>
              <a:cs typeface="Times New Roman" pitchFamily="18" charset="0"/>
            </a:endParaRPr>
          </a:p>
          <a:p>
            <a:r>
              <a:rPr lang="en-US" sz="4400" b="1" cap="small" dirty="0" smtClean="0">
                <a:solidFill>
                  <a:schemeClr val="tx1"/>
                </a:solidFill>
                <a:latin typeface="Times New Roman" pitchFamily="18" charset="0"/>
                <a:cs typeface="Times New Roman" pitchFamily="18" charset="0"/>
              </a:rPr>
              <a:t>Making </a:t>
            </a:r>
            <a:r>
              <a:rPr lang="en-US" sz="4400" b="1" cap="small" dirty="0">
                <a:solidFill>
                  <a:schemeClr val="tx1"/>
                </a:solidFill>
                <a:latin typeface="Times New Roman" pitchFamily="18" charset="0"/>
                <a:cs typeface="Times New Roman" pitchFamily="18" charset="0"/>
              </a:rPr>
              <a:t>Sense of Global Antitrust </a:t>
            </a:r>
            <a:endParaRPr lang="it-IT" sz="4400" dirty="0">
              <a:solidFill>
                <a:schemeClr val="tx1"/>
              </a:solidFill>
              <a:latin typeface="Times New Roman" pitchFamily="18" charset="0"/>
              <a:cs typeface="Times New Roman" pitchFamily="18" charset="0"/>
            </a:endParaRPr>
          </a:p>
        </p:txBody>
      </p:sp>
      <p:sp>
        <p:nvSpPr>
          <p:cNvPr id="4" name="Rettangolo 3"/>
          <p:cNvSpPr/>
          <p:nvPr/>
        </p:nvSpPr>
        <p:spPr>
          <a:xfrm>
            <a:off x="2123728" y="5589240"/>
            <a:ext cx="5071260" cy="523220"/>
          </a:xfrm>
          <a:prstGeom prst="rect">
            <a:avLst/>
          </a:prstGeom>
        </p:spPr>
        <p:txBody>
          <a:bodyPr wrap="none">
            <a:spAutoFit/>
          </a:bodyPr>
          <a:lstStyle/>
          <a:p>
            <a:r>
              <a:rPr lang="en-US" sz="2800" b="1" dirty="0" err="1">
                <a:latin typeface="Times New Roman" panose="02020603050405020304" pitchFamily="18" charset="0"/>
                <a:cs typeface="Times New Roman" panose="02020603050405020304" pitchFamily="18" charset="0"/>
              </a:rPr>
              <a:t>Courmayeur</a:t>
            </a:r>
            <a:r>
              <a:rPr lang="en-US" sz="2800" b="1" dirty="0">
                <a:latin typeface="Times New Roman" panose="02020603050405020304" pitchFamily="18" charset="0"/>
                <a:cs typeface="Times New Roman" panose="02020603050405020304" pitchFamily="18" charset="0"/>
              </a:rPr>
              <a:t>, 19 </a:t>
            </a:r>
            <a:r>
              <a:rPr lang="en-US" sz="2800" b="1" dirty="0" err="1">
                <a:latin typeface="Times New Roman" panose="02020603050405020304" pitchFamily="18" charset="0"/>
                <a:cs typeface="Times New Roman" panose="02020603050405020304" pitchFamily="18" charset="0"/>
              </a:rPr>
              <a:t>settembre</a:t>
            </a:r>
            <a:r>
              <a:rPr lang="en-US" sz="2800" b="1" dirty="0">
                <a:latin typeface="Times New Roman" panose="02020603050405020304" pitchFamily="18" charset="0"/>
                <a:cs typeface="Times New Roman" panose="02020603050405020304" pitchFamily="18" charset="0"/>
              </a:rPr>
              <a:t> 2014</a:t>
            </a:r>
            <a:endParaRPr lang="it-IT" sz="2800" dirty="0">
              <a:latin typeface="Times New Roman" panose="02020603050405020304" pitchFamily="18" charset="0"/>
              <a:cs typeface="Times New Roman" panose="02020603050405020304" pitchFamily="18" charset="0"/>
            </a:endParaRPr>
          </a:p>
        </p:txBody>
      </p:sp>
      <p:sp>
        <p:nvSpPr>
          <p:cNvPr id="5" name="Segnaposto piè di pagina 4"/>
          <p:cNvSpPr>
            <a:spLocks noGrp="1"/>
          </p:cNvSpPr>
          <p:nvPr>
            <p:ph type="ftr" sz="quarter" idx="11"/>
          </p:nvPr>
        </p:nvSpPr>
        <p:spPr/>
        <p:txBody>
          <a:bodyPr/>
          <a:lstStyle/>
          <a:p>
            <a:r>
              <a:rPr lang="en-US" smtClean="0"/>
              <a:t>Osti - Making Sense of Global Antitrust - 19.IX.2014</a:t>
            </a:r>
            <a:endParaRPr lang="it-IT"/>
          </a:p>
        </p:txBody>
      </p:sp>
      <p:sp>
        <p:nvSpPr>
          <p:cNvPr id="6" name="Segnaposto numero diapositiva 5"/>
          <p:cNvSpPr>
            <a:spLocks noGrp="1"/>
          </p:cNvSpPr>
          <p:nvPr>
            <p:ph type="sldNum" sz="quarter" idx="12"/>
          </p:nvPr>
        </p:nvSpPr>
        <p:spPr/>
        <p:txBody>
          <a:bodyPr/>
          <a:lstStyle/>
          <a:p>
            <a:fld id="{16708AF9-7B8D-4A4B-9C77-0E9EBCCC2745}" type="slidenum">
              <a:rPr lang="it-IT" smtClean="0"/>
              <a:pPr/>
              <a:t>1</a:t>
            </a:fld>
            <a:endParaRPr lang="it-IT"/>
          </a:p>
        </p:txBody>
      </p:sp>
    </p:spTree>
    <p:extLst>
      <p:ext uri="{BB962C8B-B14F-4D97-AF65-F5344CB8AC3E}">
        <p14:creationId xmlns:p14="http://schemas.microsoft.com/office/powerpoint/2010/main" xmlns="" val="1498411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7504" y="476672"/>
            <a:ext cx="8640960" cy="6848029"/>
          </a:xfrm>
          <a:prstGeom prst="rect">
            <a:avLst/>
          </a:prstGeom>
        </p:spPr>
        <p:txBody>
          <a:bodyPr wrap="square">
            <a:spAutoFit/>
          </a:bodyPr>
          <a:lstStyle/>
          <a:p>
            <a:pPr marL="342900" lvl="0" indent="-342900" algn="ctr">
              <a:lnSpc>
                <a:spcPct val="115000"/>
              </a:lnSpc>
              <a:spcAft>
                <a:spcPts val="0"/>
              </a:spcAft>
              <a:buFont typeface="+mj-lt"/>
              <a:buAutoNum type="romanUcPeriod"/>
            </a:pPr>
            <a:r>
              <a:rPr lang="en-US" b="1" dirty="0">
                <a:latin typeface="Times New Roman"/>
                <a:ea typeface="Calibri"/>
                <a:cs typeface="Times New Roman"/>
              </a:rPr>
              <a:t>US Antitrust </a:t>
            </a:r>
            <a:endParaRPr lang="it-IT" sz="1600" dirty="0">
              <a:ea typeface="Calibri"/>
              <a:cs typeface="Times New Roman"/>
            </a:endParaRPr>
          </a:p>
          <a:p>
            <a:pPr marL="1143000">
              <a:lnSpc>
                <a:spcPct val="115000"/>
              </a:lnSpc>
              <a:spcAft>
                <a:spcPts val="0"/>
              </a:spcAft>
            </a:pPr>
            <a:r>
              <a:rPr lang="en-US" b="1" dirty="0">
                <a:latin typeface="Times New Roman"/>
                <a:ea typeface="Calibri"/>
                <a:cs typeface="Times New Roman"/>
              </a:rPr>
              <a:t> </a:t>
            </a:r>
            <a:endParaRPr lang="it-IT" sz="1600" dirty="0">
              <a:ea typeface="Calibri"/>
              <a:cs typeface="Times New Roman"/>
            </a:endParaRPr>
          </a:p>
          <a:p>
            <a:pPr marL="342900" lvl="0" indent="-342900" algn="just">
              <a:lnSpc>
                <a:spcPct val="115000"/>
              </a:lnSpc>
              <a:spcAft>
                <a:spcPts val="0"/>
              </a:spcAft>
              <a:buFont typeface="+mj-lt"/>
              <a:buAutoNum type="alphaUcPeriod"/>
            </a:pPr>
            <a:r>
              <a:rPr lang="en-US" b="1" dirty="0" smtClean="0">
                <a:latin typeface="Times New Roman"/>
                <a:ea typeface="Calibri"/>
                <a:cs typeface="Times New Roman"/>
              </a:rPr>
              <a:t>1890-1978</a:t>
            </a:r>
            <a:r>
              <a:rPr lang="en-US" b="1" dirty="0">
                <a:latin typeface="Times New Roman"/>
                <a:ea typeface="Calibri"/>
                <a:cs typeface="Times New Roman"/>
              </a:rPr>
              <a:t>: ‘Political Content’</a:t>
            </a:r>
            <a:endParaRPr lang="it-IT" sz="1600" b="1" dirty="0">
              <a:ea typeface="Calibri"/>
              <a:cs typeface="Times New Roman"/>
            </a:endParaRPr>
          </a:p>
          <a:p>
            <a:pPr marL="800100" indent="-342900" algn="just">
              <a:lnSpc>
                <a:spcPct val="115000"/>
              </a:lnSpc>
              <a:spcAft>
                <a:spcPts val="0"/>
              </a:spcAft>
              <a:buAutoNum type="arabicPeriod"/>
            </a:pPr>
            <a:r>
              <a:rPr lang="en-US" b="1" dirty="0" smtClean="0">
                <a:latin typeface="Times New Roman"/>
                <a:ea typeface="Calibri"/>
                <a:cs typeface="Times New Roman"/>
              </a:rPr>
              <a:t>Senator </a:t>
            </a:r>
            <a:r>
              <a:rPr lang="en-US" b="1" dirty="0">
                <a:latin typeface="Times New Roman"/>
                <a:ea typeface="Calibri"/>
                <a:cs typeface="Times New Roman"/>
              </a:rPr>
              <a:t>Sherman (1990</a:t>
            </a:r>
            <a:r>
              <a:rPr lang="en-US" b="1" dirty="0" smtClean="0">
                <a:latin typeface="Times New Roman"/>
                <a:ea typeface="Calibri"/>
                <a:cs typeface="Times New Roman"/>
              </a:rPr>
              <a:t>)</a:t>
            </a:r>
            <a:r>
              <a:rPr lang="en-US" dirty="0" smtClean="0">
                <a:latin typeface="Times New Roman"/>
                <a:ea typeface="Calibri"/>
                <a:cs typeface="Times New Roman"/>
              </a:rPr>
              <a:t> </a:t>
            </a:r>
            <a:endParaRPr lang="it-IT" sz="1600" dirty="0">
              <a:ea typeface="Calibri"/>
              <a:cs typeface="Times New Roman"/>
            </a:endParaRPr>
          </a:p>
          <a:p>
            <a:pPr algn="just">
              <a:lnSpc>
                <a:spcPct val="115000"/>
              </a:lnSpc>
              <a:spcAft>
                <a:spcPts val="1000"/>
              </a:spcAft>
            </a:pPr>
            <a:r>
              <a:rPr lang="en-US" i="1" dirty="0" smtClean="0">
                <a:latin typeface="Times New Roman"/>
                <a:ea typeface="Calibri"/>
                <a:cs typeface="Times New Roman"/>
              </a:rPr>
              <a:t>If </a:t>
            </a:r>
            <a:r>
              <a:rPr lang="en-US" i="1" dirty="0">
                <a:latin typeface="Times New Roman"/>
                <a:ea typeface="Calibri"/>
                <a:cs typeface="Times New Roman"/>
              </a:rPr>
              <a:t>the concentrated powers of this combination are </a:t>
            </a:r>
            <a:r>
              <a:rPr lang="en-US" i="1" dirty="0" err="1">
                <a:latin typeface="Times New Roman"/>
                <a:ea typeface="Calibri"/>
                <a:cs typeface="Times New Roman"/>
              </a:rPr>
              <a:t>intrusted</a:t>
            </a:r>
            <a:r>
              <a:rPr lang="en-US" i="1" dirty="0">
                <a:latin typeface="Times New Roman"/>
                <a:ea typeface="Calibri"/>
                <a:cs typeface="Times New Roman"/>
              </a:rPr>
              <a:t> to a single man, it is a </a:t>
            </a:r>
            <a:r>
              <a:rPr lang="en-US" b="1" i="1" dirty="0">
                <a:latin typeface="Times New Roman"/>
                <a:ea typeface="Calibri"/>
                <a:cs typeface="Times New Roman"/>
              </a:rPr>
              <a:t>kingly prerogative</a:t>
            </a:r>
            <a:r>
              <a:rPr lang="en-US" i="1" dirty="0">
                <a:latin typeface="Times New Roman"/>
                <a:ea typeface="Calibri"/>
                <a:cs typeface="Times New Roman"/>
              </a:rPr>
              <a:t> </a:t>
            </a:r>
            <a:r>
              <a:rPr lang="en-US" i="1" dirty="0" smtClean="0">
                <a:latin typeface="Times New Roman"/>
                <a:ea typeface="Calibri"/>
                <a:cs typeface="Times New Roman"/>
              </a:rPr>
              <a:t>inconsistent </a:t>
            </a:r>
            <a:r>
              <a:rPr lang="en-US" i="1" dirty="0">
                <a:latin typeface="Times New Roman"/>
                <a:ea typeface="Calibri"/>
                <a:cs typeface="Times New Roman"/>
              </a:rPr>
              <a:t>with our form of government, and should be subject to the strong resistance of the state and national authorities. If anything is wrong, this is wrong. </a:t>
            </a:r>
            <a:r>
              <a:rPr lang="en-US" b="1" i="1" dirty="0">
                <a:latin typeface="Times New Roman"/>
                <a:ea typeface="Calibri"/>
                <a:cs typeface="Times New Roman"/>
              </a:rPr>
              <a:t>If we will not endure a king as a political power  we should not endure a king over  the production, transportation, and  sale of any of the necessaries of life</a:t>
            </a:r>
            <a:r>
              <a:rPr lang="en-US" i="1" dirty="0">
                <a:latin typeface="Times New Roman"/>
                <a:ea typeface="Calibri"/>
                <a:cs typeface="Times New Roman"/>
              </a:rPr>
              <a:t>.  If we would not submit to an emperor, we should not submit to an  autocrat of trade, with power to prevent competition, and to fix the price  of any commodity.</a:t>
            </a:r>
            <a:endParaRPr lang="it-IT" sz="1600" i="1" dirty="0">
              <a:ea typeface="Calibri"/>
              <a:cs typeface="Times New Roman"/>
            </a:endParaRPr>
          </a:p>
          <a:p>
            <a:pPr algn="just">
              <a:lnSpc>
                <a:spcPct val="115000"/>
              </a:lnSpc>
              <a:spcAft>
                <a:spcPts val="1000"/>
              </a:spcAft>
            </a:pPr>
            <a:r>
              <a:rPr lang="en-US" b="1" dirty="0" smtClean="0">
                <a:latin typeface="Times New Roman"/>
                <a:ea typeface="Calibri"/>
                <a:cs typeface="Times New Roman"/>
              </a:rPr>
              <a:t>2.  US 1911 (Standard Oil)</a:t>
            </a:r>
            <a:endParaRPr lang="it-IT" dirty="0" smtClean="0">
              <a:ea typeface="Calibri"/>
              <a:cs typeface="Times New Roman"/>
            </a:endParaRPr>
          </a:p>
          <a:p>
            <a:pPr algn="just">
              <a:lnSpc>
                <a:spcPct val="115000"/>
              </a:lnSpc>
              <a:spcAft>
                <a:spcPts val="1000"/>
              </a:spcAft>
            </a:pPr>
            <a:r>
              <a:rPr lang="en-US" dirty="0" smtClean="0">
                <a:latin typeface="Times New Roman"/>
                <a:ea typeface="Calibri"/>
                <a:cs typeface="Times New Roman"/>
              </a:rPr>
              <a:t>[the parliamentary debates]</a:t>
            </a:r>
            <a:r>
              <a:rPr lang="en-US" i="1" dirty="0" smtClean="0">
                <a:latin typeface="Times New Roman"/>
                <a:ea typeface="Calibri"/>
                <a:cs typeface="Times New Roman"/>
              </a:rPr>
              <a:t> conclusively show, however, that the main cause which led to the legislation was the thought that it was required by the economic condition of the times, that is, </a:t>
            </a:r>
            <a:r>
              <a:rPr lang="en-US" b="1" i="1" dirty="0" smtClean="0">
                <a:latin typeface="Times New Roman"/>
                <a:ea typeface="Calibri"/>
                <a:cs typeface="Times New Roman"/>
              </a:rPr>
              <a:t>the vast accumulation of wealth in the hands of corporations and individuals, the enormous development of corporate organization, the facility for combination which such organizations afforded, the fact that the facility was being used, and that combinations known as trusts were being multiplied, and the widespread impression that their power had been and would be exerted to oppress individuals and injure the public generally</a:t>
            </a:r>
            <a:r>
              <a:rPr lang="en-US" i="1" dirty="0" smtClean="0">
                <a:latin typeface="Times New Roman"/>
                <a:ea typeface="Calibri"/>
                <a:cs typeface="Times New Roman"/>
              </a:rPr>
              <a:t>.</a:t>
            </a:r>
          </a:p>
          <a:p>
            <a:pPr marL="342900" lvl="0" indent="-342900" algn="just">
              <a:lnSpc>
                <a:spcPct val="115000"/>
              </a:lnSpc>
              <a:spcAft>
                <a:spcPts val="0"/>
              </a:spcAft>
            </a:pPr>
            <a:endParaRPr lang="en-US" dirty="0" smtClean="0">
              <a:latin typeface="Times New Roman"/>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a:t>
            </a:fld>
            <a:endParaRPr lang="it-IT"/>
          </a:p>
        </p:txBody>
      </p:sp>
    </p:spTree>
    <p:extLst>
      <p:ext uri="{BB962C8B-B14F-4D97-AF65-F5344CB8AC3E}">
        <p14:creationId xmlns:p14="http://schemas.microsoft.com/office/powerpoint/2010/main" xmlns="" val="2872731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188640"/>
            <a:ext cx="8640960" cy="6212983"/>
          </a:xfrm>
          <a:prstGeom prst="rect">
            <a:avLst/>
          </a:prstGeom>
        </p:spPr>
        <p:txBody>
          <a:bodyPr wrap="square">
            <a:spAutoFit/>
          </a:bodyPr>
          <a:lstStyle/>
          <a:p>
            <a:pPr algn="just">
              <a:lnSpc>
                <a:spcPct val="115000"/>
              </a:lnSpc>
              <a:spcAft>
                <a:spcPts val="1000"/>
              </a:spcAft>
            </a:pPr>
            <a:r>
              <a:rPr lang="en-US" b="1" dirty="0" smtClean="0">
                <a:latin typeface="Times New Roman"/>
                <a:ea typeface="Times New Roman"/>
                <a:cs typeface="Times New Roman"/>
              </a:rPr>
              <a:t>3. US 1958 (Northern Pacific)</a:t>
            </a:r>
            <a:endParaRPr lang="it-IT" sz="1600" dirty="0" smtClean="0">
              <a:ea typeface="Calibri"/>
              <a:cs typeface="Times New Roman"/>
            </a:endParaRPr>
          </a:p>
          <a:p>
            <a:pPr algn="just"/>
            <a:r>
              <a:rPr lang="en-US" sz="2400" i="1" dirty="0" smtClean="0">
                <a:latin typeface="Times New Roman"/>
                <a:ea typeface="Times New Roman"/>
              </a:rPr>
              <a:t>The Sherman Act was designed to be a comprehensive charter of economic liberty aimed at preserving free and unfettered competition as the rule of trade. </a:t>
            </a:r>
            <a:r>
              <a:rPr lang="en-US" sz="2400" b="1" i="1" dirty="0" smtClean="0">
                <a:latin typeface="Times New Roman"/>
                <a:ea typeface="Times New Roman"/>
              </a:rPr>
              <a:t>It rests on the premise that the unrestrained interaction of competitive forces will yield the best allocation of our economic resources, the lowest prices, the highest quality, and the greatest material progress, while at the same time providing an environment conductive to the preservation of our democratic political and social institutions</a:t>
            </a:r>
            <a:r>
              <a:rPr lang="en-US" sz="2400" i="1" dirty="0" smtClean="0">
                <a:latin typeface="Times New Roman"/>
                <a:ea typeface="Times New Roman"/>
              </a:rPr>
              <a:t>.</a:t>
            </a:r>
            <a:endParaRPr lang="it-IT" sz="2400" i="1" dirty="0" smtClean="0">
              <a:latin typeface="Times New Roman"/>
              <a:ea typeface="Times New Roman"/>
            </a:endParaRPr>
          </a:p>
          <a:p>
            <a:endParaRPr lang="en-US" b="1" dirty="0" smtClean="0">
              <a:latin typeface="Times New Roman" pitchFamily="18" charset="0"/>
              <a:ea typeface="Calibri"/>
              <a:cs typeface="Times New Roman" pitchFamily="18" charset="0"/>
            </a:endParaRPr>
          </a:p>
          <a:p>
            <a:r>
              <a:rPr lang="en-US" b="1" dirty="0" smtClean="0">
                <a:latin typeface="Times New Roman" pitchFamily="18" charset="0"/>
                <a:ea typeface="Calibri"/>
                <a:cs typeface="Times New Roman" pitchFamily="18" charset="0"/>
              </a:rPr>
              <a:t>4. </a:t>
            </a:r>
            <a:r>
              <a:rPr lang="en-US" sz="2400" b="1" dirty="0" smtClean="0">
                <a:latin typeface="Times New Roman" pitchFamily="18" charset="0"/>
                <a:cs typeface="Times New Roman" pitchFamily="18" charset="0"/>
              </a:rPr>
              <a:t>Wilson (as president) </a:t>
            </a:r>
            <a:endParaRPr lang="it-IT" sz="2400" b="1" dirty="0" smtClean="0">
              <a:latin typeface="Times New Roman" pitchFamily="18" charset="0"/>
              <a:cs typeface="Times New Roman" pitchFamily="18" charset="0"/>
            </a:endParaRPr>
          </a:p>
          <a:p>
            <a:pPr algn="just"/>
            <a:r>
              <a:rPr lang="en-US" sz="2400" i="1" dirty="0" smtClean="0">
                <a:latin typeface="Times New Roman" pitchFamily="18" charset="0"/>
                <a:cs typeface="Times New Roman" pitchFamily="18" charset="0"/>
              </a:rPr>
              <a:t>If monopoly  persists, monopoly will always sit at the helm of government. I do not expect to see monopoly restraint itself. If there are men in this country big enough to own the government of the United States, they are going to own it. </a:t>
            </a:r>
            <a:endParaRPr lang="it-IT" sz="2400" i="1"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marL="449580" algn="just">
              <a:lnSpc>
                <a:spcPct val="115000"/>
              </a:lnSpc>
              <a:spcAft>
                <a:spcPts val="1000"/>
              </a:spcAft>
            </a:pPr>
            <a:endParaRPr lang="it-IT" dirty="0">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3</a:t>
            </a:fld>
            <a:endParaRPr lang="it-IT"/>
          </a:p>
        </p:txBody>
      </p:sp>
    </p:spTree>
    <p:extLst>
      <p:ext uri="{BB962C8B-B14F-4D97-AF65-F5344CB8AC3E}">
        <p14:creationId xmlns:p14="http://schemas.microsoft.com/office/powerpoint/2010/main" xmlns="" val="1010533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4</a:t>
            </a:fld>
            <a:endParaRPr lang="it-IT"/>
          </a:p>
        </p:txBody>
      </p:sp>
      <p:sp>
        <p:nvSpPr>
          <p:cNvPr id="4" name="Rettangolo 3"/>
          <p:cNvSpPr/>
          <p:nvPr/>
        </p:nvSpPr>
        <p:spPr>
          <a:xfrm>
            <a:off x="323528" y="548680"/>
            <a:ext cx="8136904" cy="5001369"/>
          </a:xfrm>
          <a:prstGeom prst="rect">
            <a:avLst/>
          </a:prstGeom>
        </p:spPr>
        <p:txBody>
          <a:bodyPr wrap="square">
            <a:spAutoFit/>
          </a:bodyPr>
          <a:lstStyle/>
          <a:p>
            <a:pPr algn="just">
              <a:lnSpc>
                <a:spcPct val="115000"/>
              </a:lnSpc>
              <a:spcAft>
                <a:spcPts val="1000"/>
              </a:spcAft>
            </a:pPr>
            <a:r>
              <a:rPr lang="en-US" dirty="0" smtClean="0">
                <a:latin typeface="Times New Roman" pitchFamily="18" charset="0"/>
                <a:cs typeface="Times New Roman" pitchFamily="18" charset="0"/>
              </a:rPr>
              <a:t>5. </a:t>
            </a:r>
            <a:r>
              <a:rPr lang="en-US" b="1" dirty="0" smtClean="0">
                <a:latin typeface="Times New Roman"/>
                <a:ea typeface="Times New Roman"/>
                <a:cs typeface="Times New Roman"/>
              </a:rPr>
              <a:t>US 1978 (National Association of Professional Engineers) </a:t>
            </a:r>
            <a:endParaRPr lang="it-IT" sz="1600" dirty="0" smtClean="0">
              <a:ea typeface="Calibri"/>
              <a:cs typeface="Times New Roman"/>
            </a:endParaRPr>
          </a:p>
          <a:p>
            <a:pPr algn="just">
              <a:lnSpc>
                <a:spcPct val="115000"/>
              </a:lnSpc>
              <a:spcAft>
                <a:spcPts val="1000"/>
              </a:spcAft>
            </a:pPr>
            <a:r>
              <a:rPr lang="en-US" b="1" i="1" dirty="0" smtClean="0">
                <a:latin typeface="Times New Roman"/>
                <a:ea typeface="Times New Roman"/>
                <a:cs typeface="Times New Roman"/>
              </a:rPr>
              <a:t>The Sherman Act reflects a legislative judgment that ultimately competition will produce not only lower prices, but also better goods and services. "The heart of our national economic policy long has been faith in the value of </a:t>
            </a:r>
            <a:r>
              <a:rPr lang="en-US" b="1" i="1" dirty="0" err="1" smtClean="0">
                <a:latin typeface="Times New Roman"/>
                <a:ea typeface="Times New Roman"/>
                <a:cs typeface="Times New Roman"/>
              </a:rPr>
              <a:t>competition"The</a:t>
            </a:r>
            <a:r>
              <a:rPr lang="en-US" b="1" i="1" dirty="0" smtClean="0">
                <a:latin typeface="Times New Roman"/>
                <a:ea typeface="Times New Roman"/>
                <a:cs typeface="Times New Roman"/>
              </a:rPr>
              <a:t> assumption that competition is the best method of allocating resources in a free market recognizes that all elements of a bargain—quality, service, safety, and durability—and not just the immediate cost, are favorably affected by the free opportunity to select among alternative offers</a:t>
            </a:r>
            <a:r>
              <a:rPr lang="en-US" i="1" dirty="0" smtClean="0">
                <a:latin typeface="Times New Roman"/>
                <a:ea typeface="Times New Roman"/>
                <a:cs typeface="Times New Roman"/>
              </a:rPr>
              <a:t>. Even assuming occasional exceptions to the presumed consequences of competition, the statutory policy precludes inquiry into the question whether competition is good or bad.</a:t>
            </a:r>
          </a:p>
          <a:p>
            <a:pPr algn="just"/>
            <a:endParaRPr lang="en-US" dirty="0" smtClean="0">
              <a:latin typeface="Times New Roman" pitchFamily="18" charset="0"/>
              <a:cs typeface="Times New Roman" pitchFamily="18" charset="0"/>
            </a:endParaRPr>
          </a:p>
          <a:p>
            <a:pPr marL="342900" lvl="0" indent="-342900" algn="just">
              <a:lnSpc>
                <a:spcPct val="115000"/>
              </a:lnSpc>
              <a:spcAft>
                <a:spcPts val="1000"/>
              </a:spcAft>
            </a:pPr>
            <a:r>
              <a:rPr lang="en-US" sz="2000" b="1" dirty="0" smtClean="0">
                <a:latin typeface="Times New Roman"/>
                <a:ea typeface="Calibri"/>
                <a:cs typeface="Times New Roman"/>
              </a:rPr>
              <a:t>6</a:t>
            </a:r>
            <a:r>
              <a:rPr lang="en-US" sz="2000" b="1" dirty="0" smtClean="0">
                <a:latin typeface="Times New Roman"/>
                <a:ea typeface="Calibri"/>
                <a:cs typeface="Times New Roman"/>
              </a:rPr>
              <a:t>. Political bargain: consumers/entrepreneurs, big/small business (</a:t>
            </a:r>
            <a:r>
              <a:rPr lang="en-US" sz="2000" b="1" dirty="0" err="1" smtClean="0">
                <a:latin typeface="Times New Roman"/>
                <a:ea typeface="Calibri"/>
                <a:cs typeface="Times New Roman"/>
              </a:rPr>
              <a:t>Thorelli</a:t>
            </a:r>
            <a:r>
              <a:rPr lang="en-US" sz="2000" b="1" dirty="0" smtClean="0">
                <a:latin typeface="Times New Roman"/>
                <a:ea typeface="Calibri"/>
                <a:cs typeface="Times New Roman"/>
              </a:rPr>
              <a:t>: alternative </a:t>
            </a:r>
            <a:r>
              <a:rPr lang="en-US" sz="2000" b="1" dirty="0" smtClean="0">
                <a:latin typeface="Times New Roman"/>
                <a:ea typeface="Calibri"/>
                <a:cs typeface="Times New Roman"/>
              </a:rPr>
              <a:t>to Marxism</a:t>
            </a:r>
            <a:r>
              <a:rPr lang="en-US" sz="2000" b="1" dirty="0" smtClean="0">
                <a:latin typeface="Times New Roman"/>
                <a:ea typeface="Calibri"/>
                <a:cs typeface="Times New Roman"/>
              </a:rPr>
              <a:t>) </a:t>
            </a:r>
          </a:p>
          <a:p>
            <a:pPr algn="just">
              <a:lnSpc>
                <a:spcPct val="115000"/>
              </a:lnSpc>
              <a:spcAft>
                <a:spcPts val="1000"/>
              </a:spcAft>
            </a:pPr>
            <a:r>
              <a:rPr lang="en-US" sz="2000" b="1" dirty="0" smtClean="0">
                <a:latin typeface="Times New Roman"/>
                <a:ea typeface="Calibri"/>
                <a:cs typeface="Times New Roman"/>
              </a:rPr>
              <a:t>7</a:t>
            </a:r>
            <a:r>
              <a:rPr lang="en-US" sz="2000" dirty="0" smtClean="0">
                <a:latin typeface="Times New Roman"/>
                <a:ea typeface="Calibri"/>
                <a:cs typeface="Times New Roman"/>
              </a:rPr>
              <a:t>.  </a:t>
            </a:r>
            <a:r>
              <a:rPr lang="en-US" sz="2000" b="1" dirty="0" smtClean="0">
                <a:latin typeface="Times New Roman"/>
                <a:ea typeface="Calibri"/>
                <a:cs typeface="Times New Roman"/>
              </a:rPr>
              <a:t>Attempts at </a:t>
            </a:r>
            <a:r>
              <a:rPr lang="en-US" sz="2000" b="1" dirty="0" err="1" smtClean="0">
                <a:latin typeface="Times New Roman"/>
                <a:ea typeface="Calibri"/>
                <a:cs typeface="Times New Roman"/>
              </a:rPr>
              <a:t>deconcentration</a:t>
            </a:r>
            <a:r>
              <a:rPr lang="en-US" sz="2000" b="1" dirty="0" smtClean="0">
                <a:latin typeface="Times New Roman"/>
                <a:ea typeface="Calibri"/>
                <a:cs typeface="Times New Roman"/>
              </a:rPr>
              <a:t> (</a:t>
            </a:r>
            <a:r>
              <a:rPr lang="en-US" sz="2000" dirty="0" smtClean="0">
                <a:latin typeface="Times New Roman"/>
                <a:ea typeface="Calibri"/>
                <a:cs typeface="Times New Roman"/>
              </a:rPr>
              <a:t>Neal Task Force, 1968; Hart Bill, 1973)</a:t>
            </a:r>
            <a:endParaRPr lang="it-IT" sz="2000" b="1" dirty="0" smtClean="0">
              <a:ea typeface="Calibri"/>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5</a:t>
            </a:fld>
            <a:endParaRPr lang="it-IT"/>
          </a:p>
        </p:txBody>
      </p:sp>
      <p:sp>
        <p:nvSpPr>
          <p:cNvPr id="4" name="Rettangolo 3"/>
          <p:cNvSpPr/>
          <p:nvPr/>
        </p:nvSpPr>
        <p:spPr>
          <a:xfrm>
            <a:off x="395536" y="620688"/>
            <a:ext cx="8496944" cy="3724609"/>
          </a:xfrm>
          <a:prstGeom prst="rect">
            <a:avLst/>
          </a:prstGeom>
        </p:spPr>
        <p:txBody>
          <a:bodyPr wrap="square">
            <a:spAutoFit/>
          </a:bodyPr>
          <a:lstStyle/>
          <a:p>
            <a:pPr marL="342900" lvl="0" indent="-342900" algn="ctr">
              <a:lnSpc>
                <a:spcPct val="115000"/>
              </a:lnSpc>
              <a:spcAft>
                <a:spcPts val="0"/>
              </a:spcAft>
            </a:pPr>
            <a:r>
              <a:rPr lang="en-US" sz="2000" b="1" dirty="0" smtClean="0">
                <a:latin typeface="Times New Roman"/>
                <a:ea typeface="Calibri"/>
                <a:cs typeface="Times New Roman"/>
              </a:rPr>
              <a:t>Temporary conclusion: Antitrust </a:t>
            </a:r>
            <a:r>
              <a:rPr lang="en-US" sz="2000" b="1" dirty="0" smtClean="0">
                <a:latin typeface="Times New Roman"/>
                <a:ea typeface="Calibri"/>
                <a:cs typeface="Times New Roman"/>
              </a:rPr>
              <a:t>1890-1978</a:t>
            </a:r>
          </a:p>
          <a:p>
            <a:pPr marL="342900" lvl="0" indent="-342900" algn="just">
              <a:lnSpc>
                <a:spcPct val="115000"/>
              </a:lnSpc>
              <a:spcAft>
                <a:spcPts val="0"/>
              </a:spcAft>
              <a:buFont typeface="Symbol"/>
              <a:buChar char=""/>
            </a:pPr>
            <a:endParaRPr lang="en-US" b="1" dirty="0" smtClean="0">
              <a:latin typeface="Times New Roman"/>
              <a:ea typeface="Calibri"/>
              <a:cs typeface="Times New Roman"/>
            </a:endParaRPr>
          </a:p>
          <a:p>
            <a:pPr marL="342900" lvl="0" indent="-342900" algn="just">
              <a:lnSpc>
                <a:spcPct val="115000"/>
              </a:lnSpc>
              <a:spcAft>
                <a:spcPts val="0"/>
              </a:spcAft>
              <a:buFont typeface="Symbol"/>
              <a:buChar char=""/>
            </a:pPr>
            <a:r>
              <a:rPr lang="en-US" sz="3200" b="1" dirty="0" smtClean="0">
                <a:latin typeface="Times New Roman"/>
                <a:ea typeface="Calibri"/>
                <a:cs typeface="Times New Roman"/>
              </a:rPr>
              <a:t>It’s about monopolies (anti</a:t>
            </a:r>
            <a:r>
              <a:rPr lang="en-US" sz="3200" b="1" i="1" dirty="0" smtClean="0">
                <a:latin typeface="Times New Roman"/>
                <a:ea typeface="Calibri"/>
                <a:cs typeface="Times New Roman"/>
              </a:rPr>
              <a:t>trust</a:t>
            </a:r>
            <a:r>
              <a:rPr lang="en-US" sz="3200" b="1" dirty="0" smtClean="0">
                <a:latin typeface="Times New Roman"/>
                <a:ea typeface="Calibri"/>
                <a:cs typeface="Times New Roman"/>
              </a:rPr>
              <a:t>)</a:t>
            </a:r>
            <a:endParaRPr lang="it-IT" sz="3200" b="1" dirty="0" smtClean="0">
              <a:ea typeface="Calibri"/>
              <a:cs typeface="Times New Roman"/>
            </a:endParaRPr>
          </a:p>
          <a:p>
            <a:pPr marL="342900" lvl="0" indent="-342900" algn="just">
              <a:lnSpc>
                <a:spcPct val="115000"/>
              </a:lnSpc>
              <a:spcAft>
                <a:spcPts val="0"/>
              </a:spcAft>
              <a:buFont typeface="Symbol"/>
              <a:buChar char=""/>
            </a:pPr>
            <a:r>
              <a:rPr lang="en-US" sz="3200" b="1" dirty="0" smtClean="0">
                <a:latin typeface="Times New Roman"/>
                <a:ea typeface="Calibri"/>
                <a:cs typeface="Times New Roman"/>
              </a:rPr>
              <a:t>It’s about rivalry</a:t>
            </a:r>
            <a:endParaRPr lang="it-IT" sz="3200" b="1" dirty="0" smtClean="0">
              <a:ea typeface="Calibri"/>
              <a:cs typeface="Times New Roman"/>
            </a:endParaRPr>
          </a:p>
          <a:p>
            <a:pPr marL="342900" lvl="0" indent="-342900" algn="just">
              <a:lnSpc>
                <a:spcPct val="115000"/>
              </a:lnSpc>
              <a:spcAft>
                <a:spcPts val="1000"/>
              </a:spcAft>
              <a:buFont typeface="Symbol"/>
              <a:buChar char=""/>
            </a:pPr>
            <a:r>
              <a:rPr lang="en-US" sz="3200" b="1" dirty="0" smtClean="0">
                <a:latin typeface="Times New Roman"/>
                <a:ea typeface="Calibri"/>
                <a:cs typeface="Times New Roman"/>
              </a:rPr>
              <a:t>It’s about protecting the democratic system</a:t>
            </a:r>
          </a:p>
          <a:p>
            <a:pPr marL="342900" lvl="0" indent="-342900" algn="just">
              <a:lnSpc>
                <a:spcPct val="115000"/>
              </a:lnSpc>
              <a:spcAft>
                <a:spcPts val="1000"/>
              </a:spcAft>
              <a:buFont typeface="Symbol"/>
              <a:buChar char=""/>
            </a:pPr>
            <a:r>
              <a:rPr lang="en-US" sz="3200" b="1" dirty="0" smtClean="0">
                <a:latin typeface="Times New Roman"/>
                <a:ea typeface="Calibri"/>
                <a:cs typeface="Times New Roman"/>
              </a:rPr>
              <a:t>It’s about competition, not as a means but as an end</a:t>
            </a:r>
            <a:endParaRPr lang="it-IT" sz="3200" b="1" dirty="0">
              <a:ea typeface="Calibri"/>
              <a:cs typeface="Times New Roman"/>
            </a:endParaRPr>
          </a:p>
        </p:txBody>
      </p:sp>
      <p:sp>
        <p:nvSpPr>
          <p:cNvPr id="5" name="Rettangolo 4"/>
          <p:cNvSpPr/>
          <p:nvPr/>
        </p:nvSpPr>
        <p:spPr>
          <a:xfrm>
            <a:off x="539552" y="2924944"/>
            <a:ext cx="8208912" cy="385362"/>
          </a:xfrm>
          <a:prstGeom prst="rect">
            <a:avLst/>
          </a:prstGeom>
        </p:spPr>
        <p:txBody>
          <a:bodyPr wrap="square">
            <a:spAutoFit/>
          </a:bodyPr>
          <a:lstStyle/>
          <a:p>
            <a:pPr algn="just">
              <a:lnSpc>
                <a:spcPct val="115000"/>
              </a:lnSpc>
              <a:spcAft>
                <a:spcPts val="1000"/>
              </a:spcAft>
            </a:pPr>
            <a:r>
              <a:rPr lang="en-US" dirty="0" smtClean="0">
                <a:latin typeface="Times New Roman"/>
                <a:ea typeface="Calibri"/>
                <a:cs typeface="Times New Roman"/>
              </a:rPr>
              <a:t> </a:t>
            </a:r>
            <a:endParaRPr lang="en-US" dirty="0" smtClean="0">
              <a:latin typeface="Times New Roman"/>
              <a:ea typeface="Calibri"/>
              <a:cs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1520" y="260648"/>
            <a:ext cx="8496944" cy="6754670"/>
          </a:xfrm>
          <a:prstGeom prst="rect">
            <a:avLst/>
          </a:prstGeom>
        </p:spPr>
        <p:txBody>
          <a:bodyPr wrap="square">
            <a:spAutoFit/>
          </a:bodyPr>
          <a:lstStyle/>
          <a:p>
            <a:pPr marL="342900" lvl="0" indent="-342900" algn="ctr">
              <a:lnSpc>
                <a:spcPct val="115000"/>
              </a:lnSpc>
              <a:spcAft>
                <a:spcPts val="1000"/>
              </a:spcAft>
            </a:pPr>
            <a:r>
              <a:rPr lang="en-US" sz="2400" b="1" dirty="0" smtClean="0">
                <a:latin typeface="Times New Roman"/>
                <a:ea typeface="Times New Roman"/>
                <a:cs typeface="Times New Roman"/>
              </a:rPr>
              <a:t>Antitrust 1978-Today: ‘Consumer </a:t>
            </a:r>
            <a:r>
              <a:rPr lang="en-US" sz="2400" b="1" dirty="0" err="1" smtClean="0">
                <a:latin typeface="Times New Roman"/>
                <a:ea typeface="Times New Roman"/>
                <a:cs typeface="Times New Roman"/>
              </a:rPr>
              <a:t>Wefare</a:t>
            </a:r>
            <a:r>
              <a:rPr lang="en-US" sz="2400" b="1" dirty="0" smtClean="0">
                <a:latin typeface="Times New Roman"/>
                <a:ea typeface="Times New Roman"/>
                <a:cs typeface="Times New Roman"/>
              </a:rPr>
              <a:t>’</a:t>
            </a:r>
            <a:endParaRPr lang="it-IT" sz="2400" b="1" dirty="0" smtClean="0">
              <a:ea typeface="Calibri"/>
              <a:cs typeface="Times New Roman"/>
            </a:endParaRPr>
          </a:p>
          <a:p>
            <a:pPr algn="just">
              <a:lnSpc>
                <a:spcPct val="115000"/>
              </a:lnSpc>
              <a:spcAft>
                <a:spcPts val="1000"/>
              </a:spcAft>
              <a:buFont typeface="Arial" pitchFamily="34" charset="0"/>
              <a:buChar char="•"/>
            </a:pPr>
            <a:r>
              <a:rPr lang="en-US" sz="2400" b="1" dirty="0" smtClean="0">
                <a:latin typeface="Times New Roman"/>
                <a:ea typeface="Times New Roman"/>
                <a:cs typeface="Times New Roman"/>
              </a:rPr>
              <a:t> Bork’s </a:t>
            </a:r>
            <a:r>
              <a:rPr lang="en-US" sz="2400" b="1" i="1" dirty="0" smtClean="0">
                <a:latin typeface="Times New Roman"/>
                <a:ea typeface="Times New Roman"/>
                <a:cs typeface="Times New Roman"/>
              </a:rPr>
              <a:t>Antitrust Paradox</a:t>
            </a:r>
            <a:r>
              <a:rPr lang="en-US" sz="2400" b="1" dirty="0" smtClean="0">
                <a:latin typeface="Times New Roman"/>
                <a:ea typeface="Times New Roman"/>
                <a:cs typeface="Times New Roman"/>
              </a:rPr>
              <a:t> </a:t>
            </a:r>
            <a:endParaRPr lang="it-IT" sz="2400" dirty="0" smtClean="0">
              <a:ea typeface="Calibri"/>
              <a:cs typeface="Times New Roman"/>
            </a:endParaRPr>
          </a:p>
          <a:p>
            <a:pPr algn="just">
              <a:lnSpc>
                <a:spcPct val="115000"/>
              </a:lnSpc>
              <a:spcAft>
                <a:spcPts val="1000"/>
              </a:spcAft>
              <a:buFont typeface="Arial" pitchFamily="34" charset="0"/>
              <a:buChar char="•"/>
            </a:pPr>
            <a:r>
              <a:rPr lang="en-US" sz="2400" b="1" dirty="0" smtClean="0">
                <a:latin typeface="Times New Roman"/>
                <a:ea typeface="Calibri"/>
                <a:cs typeface="Times New Roman"/>
              </a:rPr>
              <a:t> 1979 </a:t>
            </a:r>
            <a:r>
              <a:rPr lang="en-US" sz="2400" b="1" i="1" dirty="0" smtClean="0">
                <a:latin typeface="Times New Roman"/>
                <a:ea typeface="Calibri"/>
                <a:cs typeface="Times New Roman"/>
              </a:rPr>
              <a:t>Reiter </a:t>
            </a:r>
            <a:r>
              <a:rPr lang="en-US" sz="2400" dirty="0" smtClean="0">
                <a:latin typeface="Times New Roman"/>
                <a:ea typeface="Calibri"/>
                <a:cs typeface="Times New Roman"/>
              </a:rPr>
              <a:t>(citing Bork)</a:t>
            </a:r>
          </a:p>
          <a:p>
            <a:pPr algn="just">
              <a:lnSpc>
                <a:spcPct val="115000"/>
              </a:lnSpc>
              <a:spcAft>
                <a:spcPts val="1000"/>
              </a:spcAft>
            </a:pPr>
            <a:r>
              <a:rPr lang="en-US" sz="2400" dirty="0" smtClean="0">
                <a:latin typeface="Times New Roman" pitchFamily="18" charset="0"/>
                <a:cs typeface="Times New Roman" pitchFamily="18" charset="0"/>
              </a:rPr>
              <a:t>[the parliamentary debates] </a:t>
            </a:r>
            <a:r>
              <a:rPr lang="en-US" sz="2400" i="1" dirty="0" smtClean="0">
                <a:latin typeface="Times New Roman" pitchFamily="18" charset="0"/>
                <a:cs typeface="Times New Roman" pitchFamily="18" charset="0"/>
              </a:rPr>
              <a:t>suggest that Congress designed the Sherman Act as a "consumer welfare prescription</a:t>
            </a:r>
          </a:p>
          <a:p>
            <a:pPr algn="just">
              <a:lnSpc>
                <a:spcPct val="115000"/>
              </a:lnSpc>
              <a:spcAft>
                <a:spcPts val="1000"/>
              </a:spcAft>
            </a:pPr>
            <a:endParaRPr lang="en-US" sz="2400" i="1" dirty="0" smtClean="0">
              <a:latin typeface="Times New Roman" pitchFamily="18" charset="0"/>
              <a:cs typeface="Times New Roman" pitchFamily="18" charset="0"/>
            </a:endParaRPr>
          </a:p>
          <a:p>
            <a:pPr algn="just">
              <a:lnSpc>
                <a:spcPct val="115000"/>
              </a:lnSpc>
              <a:spcAft>
                <a:spcPts val="1000"/>
              </a:spcAft>
            </a:pPr>
            <a:r>
              <a:rPr lang="en-US" sz="2400" dirty="0" smtClean="0">
                <a:latin typeface="Times New Roman" pitchFamily="18" charset="0"/>
                <a:cs typeface="Times New Roman" pitchFamily="18" charset="0"/>
              </a:rPr>
              <a:t>Q.: Does the Court know what consumer welfare means in Bork’s vision? </a:t>
            </a:r>
          </a:p>
          <a:p>
            <a:pPr marL="457200" indent="-457200" algn="ctr">
              <a:lnSpc>
                <a:spcPct val="115000"/>
              </a:lnSpc>
              <a:spcAft>
                <a:spcPts val="1000"/>
              </a:spcAft>
            </a:pPr>
            <a:r>
              <a:rPr lang="en-US" sz="2400" b="1" dirty="0" smtClean="0">
                <a:solidFill>
                  <a:srgbClr val="000000"/>
                </a:solidFill>
                <a:latin typeface="Times New Roman"/>
                <a:ea typeface="Calibri"/>
                <a:cs typeface="Times New Roman"/>
              </a:rPr>
              <a:t>In short: </a:t>
            </a:r>
            <a:endParaRPr lang="en-US" sz="2400" b="1" dirty="0" smtClean="0">
              <a:solidFill>
                <a:srgbClr val="000000"/>
              </a:solidFill>
              <a:latin typeface="Times New Roman"/>
              <a:ea typeface="Calibri"/>
              <a:cs typeface="Times New Roman"/>
            </a:endParaRPr>
          </a:p>
          <a:p>
            <a:pPr marL="457200" indent="-457200" algn="just">
              <a:lnSpc>
                <a:spcPct val="115000"/>
              </a:lnSpc>
              <a:spcAft>
                <a:spcPts val="1000"/>
              </a:spcAft>
              <a:buAutoNum type="arabicPeriod"/>
            </a:pPr>
            <a:endParaRPr lang="en-US" sz="2400" b="1" dirty="0" smtClean="0">
              <a:solidFill>
                <a:srgbClr val="000000"/>
              </a:solidFill>
              <a:latin typeface="Times New Roman"/>
              <a:ea typeface="Calibri"/>
              <a:cs typeface="Times New Roman"/>
            </a:endParaRPr>
          </a:p>
          <a:p>
            <a:pPr marL="457200" indent="-457200" algn="just">
              <a:lnSpc>
                <a:spcPct val="115000"/>
              </a:lnSpc>
              <a:spcAft>
                <a:spcPts val="1000"/>
              </a:spcAft>
              <a:buAutoNum type="arabicPeriod"/>
            </a:pPr>
            <a:r>
              <a:rPr lang="en-US" sz="2400" b="1" dirty="0" smtClean="0">
                <a:solidFill>
                  <a:srgbClr val="000000"/>
                </a:solidFill>
                <a:latin typeface="Times New Roman"/>
                <a:ea typeface="Calibri"/>
                <a:cs typeface="Times New Roman"/>
              </a:rPr>
              <a:t>Consumer </a:t>
            </a:r>
            <a:r>
              <a:rPr lang="en-US" sz="2400" b="1" dirty="0" smtClean="0">
                <a:solidFill>
                  <a:srgbClr val="000000"/>
                </a:solidFill>
                <a:latin typeface="Times New Roman"/>
                <a:ea typeface="Calibri"/>
                <a:cs typeface="Times New Roman"/>
              </a:rPr>
              <a:t>Welfare </a:t>
            </a:r>
            <a:r>
              <a:rPr lang="en-US" sz="2400" b="1" dirty="0" smtClean="0">
                <a:solidFill>
                  <a:srgbClr val="000000"/>
                </a:solidFill>
                <a:latin typeface="Times New Roman"/>
                <a:ea typeface="Calibri"/>
                <a:cs typeface="Times New Roman"/>
                <a:sym typeface="Wingdings" pitchFamily="2" charset="2"/>
              </a:rPr>
              <a:t> Total Welfare </a:t>
            </a:r>
          </a:p>
          <a:p>
            <a:pPr marL="457200" indent="-457200" algn="just">
              <a:lnSpc>
                <a:spcPct val="115000"/>
              </a:lnSpc>
              <a:spcAft>
                <a:spcPts val="1000"/>
              </a:spcAft>
            </a:pPr>
            <a:r>
              <a:rPr lang="en-US" sz="2000" b="1" dirty="0" smtClean="0">
                <a:solidFill>
                  <a:srgbClr val="000000"/>
                </a:solidFill>
                <a:latin typeface="Times New Roman"/>
                <a:ea typeface="Calibri"/>
                <a:cs typeface="Times New Roman"/>
                <a:sym typeface="Wingdings" pitchFamily="2" charset="2"/>
              </a:rPr>
              <a:t>(Bork)</a:t>
            </a:r>
            <a:endParaRPr lang="en-US" sz="2000" b="1" dirty="0" smtClean="0">
              <a:solidFill>
                <a:srgbClr val="000000"/>
              </a:solidFill>
              <a:latin typeface="Times New Roman"/>
              <a:ea typeface="Calibri"/>
              <a:cs typeface="Times New Roman"/>
              <a:sym typeface="Wingdings" pitchFamily="2" charset="2"/>
            </a:endParaRPr>
          </a:p>
          <a:p>
            <a:pPr algn="just">
              <a:lnSpc>
                <a:spcPct val="115000"/>
              </a:lnSpc>
              <a:spcAft>
                <a:spcPts val="1000"/>
              </a:spcAft>
            </a:pPr>
            <a:endParaRPr lang="it-IT" sz="2000" dirty="0">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6</a:t>
            </a:fld>
            <a:endParaRPr lang="it-IT"/>
          </a:p>
        </p:txBody>
      </p:sp>
    </p:spTree>
    <p:extLst>
      <p:ext uri="{BB962C8B-B14F-4D97-AF65-F5344CB8AC3E}">
        <p14:creationId xmlns:p14="http://schemas.microsoft.com/office/powerpoint/2010/main" xmlns="" val="3049956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7</a:t>
            </a:fld>
            <a:endParaRPr lang="it-IT"/>
          </a:p>
        </p:txBody>
      </p:sp>
      <p:sp>
        <p:nvSpPr>
          <p:cNvPr id="5" name="Rettangolo 4"/>
          <p:cNvSpPr/>
          <p:nvPr/>
        </p:nvSpPr>
        <p:spPr>
          <a:xfrm>
            <a:off x="323528" y="336872"/>
            <a:ext cx="8568952" cy="6228180"/>
          </a:xfrm>
          <a:prstGeom prst="rect">
            <a:avLst/>
          </a:prstGeom>
        </p:spPr>
        <p:txBody>
          <a:bodyPr wrap="square">
            <a:spAutoFit/>
          </a:bodyPr>
          <a:lstStyle/>
          <a:p>
            <a:pPr marL="457200" indent="-457200" algn="just">
              <a:lnSpc>
                <a:spcPct val="115000"/>
              </a:lnSpc>
              <a:spcAft>
                <a:spcPts val="1000"/>
              </a:spcAft>
            </a:pPr>
            <a:r>
              <a:rPr lang="en-US" sz="2400" b="1" dirty="0" smtClean="0">
                <a:solidFill>
                  <a:srgbClr val="000000"/>
                </a:solidFill>
                <a:latin typeface="Times New Roman"/>
                <a:ea typeface="Calibri"/>
                <a:cs typeface="Times New Roman"/>
                <a:sym typeface="Wingdings" pitchFamily="2" charset="2"/>
              </a:rPr>
              <a:t>2. Efficiency &gt; Total Welfare</a:t>
            </a:r>
          </a:p>
          <a:p>
            <a:pPr algn="just">
              <a:lnSpc>
                <a:spcPct val="115000"/>
              </a:lnSpc>
              <a:spcAft>
                <a:spcPts val="1000"/>
              </a:spcAft>
            </a:pPr>
            <a:r>
              <a:rPr lang="en-US" sz="2400" b="1" dirty="0" smtClean="0">
                <a:latin typeface="Times New Roman" pitchFamily="18" charset="0"/>
                <a:ea typeface="Calibri"/>
                <a:cs typeface="Times New Roman" pitchFamily="18" charset="0"/>
              </a:rPr>
              <a:t>-  Competition not an end but merely a means to achieve efficiency</a:t>
            </a:r>
          </a:p>
          <a:p>
            <a:pPr algn="just">
              <a:lnSpc>
                <a:spcPct val="115000"/>
              </a:lnSpc>
              <a:spcAft>
                <a:spcPts val="1000"/>
              </a:spcAft>
            </a:pPr>
            <a:r>
              <a:rPr lang="en-US" sz="2400" b="1" dirty="0" smtClean="0">
                <a:latin typeface="Times New Roman"/>
                <a:ea typeface="Calibri"/>
                <a:cs typeface="Times New Roman"/>
              </a:rPr>
              <a:t>Posner </a:t>
            </a:r>
          </a:p>
          <a:p>
            <a:pPr algn="just">
              <a:lnSpc>
                <a:spcPct val="115000"/>
              </a:lnSpc>
              <a:spcAft>
                <a:spcPts val="1000"/>
              </a:spcAft>
            </a:pPr>
            <a:r>
              <a:rPr lang="en-US" sz="2400" i="1" dirty="0" smtClean="0">
                <a:solidFill>
                  <a:srgbClr val="000000"/>
                </a:solidFill>
                <a:latin typeface="Times New Roman"/>
                <a:ea typeface="Calibri"/>
                <a:cs typeface="Times New Roman"/>
              </a:rPr>
              <a:t>[W]e value competition because it promotes efficiency--i.e., as a means rather than as an end</a:t>
            </a:r>
          </a:p>
          <a:p>
            <a:pPr marL="457200" indent="-457200" algn="just">
              <a:lnSpc>
                <a:spcPct val="115000"/>
              </a:lnSpc>
              <a:spcAft>
                <a:spcPts val="1000"/>
              </a:spcAft>
            </a:pPr>
            <a:r>
              <a:rPr lang="en-US" sz="2400" b="1" dirty="0" smtClean="0">
                <a:solidFill>
                  <a:srgbClr val="000000"/>
                </a:solidFill>
                <a:latin typeface="Times New Roman"/>
                <a:ea typeface="Calibri"/>
                <a:cs typeface="Times New Roman"/>
                <a:sym typeface="Wingdings" pitchFamily="2" charset="2"/>
              </a:rPr>
              <a:t>Assumptions </a:t>
            </a:r>
            <a:r>
              <a:rPr lang="en-US" sz="2400" b="1" dirty="0" smtClean="0">
                <a:solidFill>
                  <a:srgbClr val="000000"/>
                </a:solidFill>
                <a:latin typeface="Times New Roman"/>
                <a:ea typeface="Calibri"/>
                <a:cs typeface="Times New Roman"/>
                <a:sym typeface="Wingdings" pitchFamily="2" charset="2"/>
              </a:rPr>
              <a:t>about efficiency </a:t>
            </a:r>
            <a:r>
              <a:rPr lang="en-US" sz="2400" dirty="0" smtClean="0">
                <a:solidFill>
                  <a:srgbClr val="000000"/>
                </a:solidFill>
                <a:latin typeface="Times New Roman"/>
                <a:ea typeface="Calibri"/>
                <a:cs typeface="Times New Roman"/>
                <a:sym typeface="Wingdings" pitchFamily="2" charset="2"/>
              </a:rPr>
              <a:t>(which prevails on competition) </a:t>
            </a:r>
          </a:p>
          <a:p>
            <a:pPr marL="342900" lvl="0" indent="-342900" algn="just">
              <a:lnSpc>
                <a:spcPct val="115000"/>
              </a:lnSpc>
              <a:spcAft>
                <a:spcPts val="0"/>
              </a:spcAft>
              <a:buFont typeface="+mj-lt"/>
              <a:buAutoNum type="alphaLcPeriod"/>
            </a:pPr>
            <a:endParaRPr lang="en-US" sz="2400" dirty="0" smtClean="0">
              <a:latin typeface="Times New Roman"/>
              <a:ea typeface="Calibri"/>
              <a:cs typeface="Times New Roman"/>
            </a:endParaRPr>
          </a:p>
          <a:p>
            <a:pPr marL="342900" lvl="0" indent="-342900" algn="just">
              <a:lnSpc>
                <a:spcPct val="115000"/>
              </a:lnSpc>
              <a:spcAft>
                <a:spcPts val="0"/>
              </a:spcAft>
              <a:buFont typeface="+mj-lt"/>
              <a:buAutoNum type="alphaLcPeriod"/>
            </a:pPr>
            <a:r>
              <a:rPr lang="en-US" sz="2400" dirty="0" smtClean="0">
                <a:latin typeface="Times New Roman"/>
                <a:ea typeface="Calibri"/>
                <a:cs typeface="Times New Roman"/>
              </a:rPr>
              <a:t>exclusive dealing (free riding assumption) </a:t>
            </a:r>
            <a:endParaRPr lang="it-IT" sz="2400" dirty="0" smtClean="0">
              <a:ea typeface="Calibri"/>
              <a:cs typeface="Times New Roman"/>
            </a:endParaRPr>
          </a:p>
          <a:p>
            <a:pPr marL="342900" lvl="0" indent="-342900" algn="just">
              <a:lnSpc>
                <a:spcPct val="115000"/>
              </a:lnSpc>
              <a:spcAft>
                <a:spcPts val="0"/>
              </a:spcAft>
              <a:buFont typeface="+mj-lt"/>
              <a:buAutoNum type="alphaLcPeriod"/>
            </a:pPr>
            <a:r>
              <a:rPr lang="en-US" sz="2400" dirty="0" smtClean="0">
                <a:latin typeface="Times New Roman"/>
                <a:ea typeface="Calibri"/>
                <a:cs typeface="Times New Roman"/>
              </a:rPr>
              <a:t>predatory pricing ( “no economic sense” assumption) </a:t>
            </a:r>
            <a:endParaRPr lang="it-IT" sz="2400" dirty="0" smtClean="0">
              <a:ea typeface="Calibri"/>
              <a:cs typeface="Times New Roman"/>
            </a:endParaRPr>
          </a:p>
          <a:p>
            <a:pPr marL="342900" lvl="0" indent="-342900" algn="just">
              <a:lnSpc>
                <a:spcPct val="115000"/>
              </a:lnSpc>
              <a:spcAft>
                <a:spcPts val="0"/>
              </a:spcAft>
              <a:buFont typeface="+mj-lt"/>
              <a:buAutoNum type="alphaLcPeriod"/>
            </a:pPr>
            <a:r>
              <a:rPr lang="en-US" sz="2400" dirty="0" smtClean="0">
                <a:latin typeface="Times New Roman"/>
                <a:ea typeface="Calibri"/>
                <a:cs typeface="Times New Roman"/>
              </a:rPr>
              <a:t>tie-in ( “single monopoly” assumption) </a:t>
            </a:r>
            <a:endParaRPr lang="it-IT" sz="2400" dirty="0" smtClean="0">
              <a:ea typeface="Calibri"/>
              <a:cs typeface="Times New Roman"/>
            </a:endParaRPr>
          </a:p>
          <a:p>
            <a:pPr marL="342900" lvl="0" indent="-342900" algn="just">
              <a:lnSpc>
                <a:spcPct val="115000"/>
              </a:lnSpc>
              <a:spcAft>
                <a:spcPts val="0"/>
              </a:spcAft>
              <a:buFont typeface="+mj-lt"/>
              <a:buAutoNum type="alphaLcPeriod"/>
            </a:pPr>
            <a:r>
              <a:rPr lang="en-US" sz="2400" dirty="0" smtClean="0">
                <a:latin typeface="Times New Roman"/>
                <a:ea typeface="Calibri"/>
                <a:cs typeface="Times New Roman"/>
              </a:rPr>
              <a:t>horizontal mergers (contestability assumption) </a:t>
            </a:r>
          </a:p>
          <a:p>
            <a:pPr marL="342900" lvl="0" indent="-342900" algn="just">
              <a:lnSpc>
                <a:spcPct val="115000"/>
              </a:lnSpc>
              <a:spcAft>
                <a:spcPts val="0"/>
              </a:spcAft>
              <a:buFont typeface="+mj-lt"/>
              <a:buAutoNum type="alphaLcPeriod"/>
            </a:pPr>
            <a:r>
              <a:rPr lang="en-US" sz="2400" dirty="0" smtClean="0">
                <a:latin typeface="Times New Roman"/>
                <a:ea typeface="Calibri"/>
                <a:cs typeface="Times New Roman"/>
              </a:rPr>
              <a:t>Monopoly is efficient </a:t>
            </a:r>
            <a:endParaRPr lang="it-IT" sz="2400" dirty="0" smtClean="0">
              <a:ea typeface="Calibri"/>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8</a:t>
            </a:fld>
            <a:endParaRPr lang="it-IT"/>
          </a:p>
        </p:txBody>
      </p:sp>
      <p:sp>
        <p:nvSpPr>
          <p:cNvPr id="4" name="Rettangolo 3"/>
          <p:cNvSpPr/>
          <p:nvPr/>
        </p:nvSpPr>
        <p:spPr>
          <a:xfrm>
            <a:off x="251520" y="260648"/>
            <a:ext cx="8640960" cy="5989460"/>
          </a:xfrm>
          <a:prstGeom prst="rect">
            <a:avLst/>
          </a:prstGeom>
        </p:spPr>
        <p:txBody>
          <a:bodyPr wrap="square">
            <a:spAutoFit/>
          </a:bodyPr>
          <a:lstStyle/>
          <a:p>
            <a:pPr marL="342900" lvl="0" indent="-342900" algn="just">
              <a:lnSpc>
                <a:spcPct val="115000"/>
              </a:lnSpc>
              <a:spcAft>
                <a:spcPts val="0"/>
              </a:spcAft>
            </a:pPr>
            <a:r>
              <a:rPr lang="en-US" sz="2000" b="1" dirty="0" err="1" smtClean="0">
                <a:latin typeface="Times New Roman"/>
                <a:ea typeface="Calibri"/>
                <a:cs typeface="Times New Roman"/>
              </a:rPr>
              <a:t>Trinko</a:t>
            </a:r>
            <a:endParaRPr lang="en-US" sz="2000" b="1" dirty="0" smtClean="0">
              <a:latin typeface="Times New Roman"/>
              <a:ea typeface="Calibri"/>
              <a:cs typeface="Times New Roman"/>
            </a:endParaRPr>
          </a:p>
          <a:p>
            <a:pPr marL="342900" lvl="0" indent="-342900" algn="just">
              <a:lnSpc>
                <a:spcPct val="115000"/>
              </a:lnSpc>
              <a:spcAft>
                <a:spcPts val="0"/>
              </a:spcAft>
              <a:buFont typeface="Arial" pitchFamily="34" charset="0"/>
              <a:buChar char="•"/>
            </a:pPr>
            <a:endParaRPr lang="en-US" sz="2000" b="1" dirty="0" smtClean="0">
              <a:latin typeface="Times New Roman"/>
              <a:ea typeface="Calibri"/>
              <a:cs typeface="Times New Roman"/>
            </a:endParaRPr>
          </a:p>
          <a:p>
            <a:pPr marL="342900" lvl="0" indent="-342900" algn="just">
              <a:lnSpc>
                <a:spcPct val="115000"/>
              </a:lnSpc>
              <a:spcAft>
                <a:spcPts val="0"/>
              </a:spcAft>
              <a:buFont typeface="Arial" pitchFamily="34" charset="0"/>
              <a:buChar char="•"/>
            </a:pPr>
            <a:r>
              <a:rPr lang="en-US" sz="2000" b="1" dirty="0" smtClean="0">
                <a:latin typeface="Times New Roman"/>
                <a:ea typeface="Calibri"/>
                <a:cs typeface="Times New Roman"/>
              </a:rPr>
              <a:t>Monopoly</a:t>
            </a:r>
            <a:endParaRPr lang="it-IT" sz="2000" dirty="0" smtClean="0">
              <a:ea typeface="Calibri"/>
              <a:cs typeface="Times New Roman"/>
            </a:endParaRPr>
          </a:p>
          <a:p>
            <a:pPr algn="just">
              <a:lnSpc>
                <a:spcPct val="115000"/>
              </a:lnSpc>
              <a:spcAft>
                <a:spcPts val="1000"/>
              </a:spcAft>
            </a:pPr>
            <a:r>
              <a:rPr lang="en-US" sz="2000" b="1" i="1" dirty="0" smtClean="0">
                <a:solidFill>
                  <a:srgbClr val="000000"/>
                </a:solidFill>
                <a:latin typeface="Times New Roman"/>
                <a:ea typeface="Calibri"/>
                <a:cs typeface="Times New Roman"/>
              </a:rPr>
              <a:t>The mere possession of monopoly power, and the concomitant charging of monopoly prices, is not only not unlawful; it is an important element of the free-market system</a:t>
            </a:r>
            <a:r>
              <a:rPr lang="en-US" sz="2000" i="1" dirty="0" smtClean="0">
                <a:solidFill>
                  <a:srgbClr val="000000"/>
                </a:solidFill>
                <a:latin typeface="Times New Roman"/>
                <a:ea typeface="Calibri"/>
                <a:cs typeface="Times New Roman"/>
              </a:rPr>
              <a:t>. The opportunity to charge monopoly prices-- at least for a short period--is what attracts "business acumen" in the first place; it induces risk taking that produces innovation and economic growth.</a:t>
            </a:r>
            <a:endParaRPr lang="it-IT" sz="2000" i="1" dirty="0" smtClean="0">
              <a:ea typeface="Calibri"/>
              <a:cs typeface="Times New Roman"/>
            </a:endParaRPr>
          </a:p>
          <a:p>
            <a:pPr marL="342900" lvl="0" indent="-342900" algn="just">
              <a:lnSpc>
                <a:spcPct val="115000"/>
              </a:lnSpc>
              <a:spcAft>
                <a:spcPts val="1000"/>
              </a:spcAft>
              <a:buFont typeface="Arial" pitchFamily="34" charset="0"/>
              <a:buChar char="•"/>
            </a:pPr>
            <a:r>
              <a:rPr lang="en-US" sz="2000" b="1" i="1" dirty="0" smtClean="0">
                <a:latin typeface="Times New Roman"/>
                <a:ea typeface="Calibri"/>
                <a:cs typeface="Times New Roman"/>
              </a:rPr>
              <a:t>Decision theory</a:t>
            </a:r>
            <a:endParaRPr lang="it-IT" sz="2000" b="1" dirty="0" smtClean="0">
              <a:ea typeface="Calibri"/>
              <a:cs typeface="Times New Roman"/>
            </a:endParaRPr>
          </a:p>
          <a:p>
            <a:pPr algn="just">
              <a:lnSpc>
                <a:spcPct val="115000"/>
              </a:lnSpc>
              <a:spcAft>
                <a:spcPts val="1000"/>
              </a:spcAft>
            </a:pPr>
            <a:r>
              <a:rPr lang="en-US" sz="2000" i="1" dirty="0" smtClean="0">
                <a:solidFill>
                  <a:srgbClr val="000000"/>
                </a:solidFill>
                <a:latin typeface="Times New Roman"/>
                <a:ea typeface="Calibri"/>
                <a:cs typeface="Times New Roman"/>
              </a:rPr>
              <a:t>Against the slight benefits of antitrust intervention here, we must weigh a realistic asse</a:t>
            </a:r>
            <a:r>
              <a:rPr lang="en-US" sz="2000" i="1" dirty="0" smtClean="0">
                <a:latin typeface="Times New Roman"/>
                <a:ea typeface="Calibri"/>
                <a:cs typeface="Times New Roman"/>
              </a:rPr>
              <a:t>ssment of its costs. Under the best of circumstances, applying the requirements of §  2 "can be difficult" because "the means of illicit exclusion, like the means of legitimate competition, are myriad." Mistaken inferences and the resulting false condemnations "are especially costly, because they chill the very conduct the antitrust laws are designed to protect." </a:t>
            </a:r>
            <a:r>
              <a:rPr lang="en-US" sz="2000" b="1" i="1" dirty="0" smtClean="0">
                <a:latin typeface="Times New Roman"/>
                <a:ea typeface="Calibri"/>
                <a:cs typeface="Times New Roman"/>
              </a:rPr>
              <a:t>The cost of false positives counsels against an undue expansion of §  2 liability.</a:t>
            </a:r>
            <a:r>
              <a:rPr lang="en-US" sz="2000" b="1" i="1" dirty="0" smtClean="0">
                <a:solidFill>
                  <a:srgbClr val="000000"/>
                </a:solidFill>
                <a:latin typeface="Times New Roman"/>
                <a:ea typeface="Calibri"/>
                <a:cs typeface="Times New Roman"/>
              </a:rPr>
              <a:t> </a:t>
            </a:r>
            <a:r>
              <a:rPr lang="en-US" sz="2000" b="1" i="1" dirty="0" smtClean="0">
                <a:latin typeface="Times New Roman"/>
                <a:ea typeface="Calibri"/>
                <a:cs typeface="Times New Roman"/>
              </a:rPr>
              <a:t> </a:t>
            </a:r>
            <a:endParaRPr lang="it-IT" sz="2000" i="1" dirty="0">
              <a:ea typeface="Calibri"/>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11560" y="836712"/>
            <a:ext cx="8136904" cy="358816"/>
          </a:xfrm>
          <a:prstGeom prst="rect">
            <a:avLst/>
          </a:prstGeom>
        </p:spPr>
        <p:txBody>
          <a:bodyPr wrap="square">
            <a:spAutoFit/>
          </a:bodyPr>
          <a:lstStyle/>
          <a:p>
            <a:pPr marL="228600" algn="just">
              <a:lnSpc>
                <a:spcPct val="115000"/>
              </a:lnSpc>
              <a:spcAft>
                <a:spcPts val="1000"/>
              </a:spcAft>
            </a:pPr>
            <a:endParaRPr lang="it-IT" sz="1600" dirty="0">
              <a:ea typeface="Calibri"/>
              <a:cs typeface="Times New Roman"/>
            </a:endParaRPr>
          </a:p>
        </p:txBody>
      </p:sp>
      <p:sp>
        <p:nvSpPr>
          <p:cNvPr id="3" name="Rettangolo 2"/>
          <p:cNvSpPr/>
          <p:nvPr/>
        </p:nvSpPr>
        <p:spPr>
          <a:xfrm>
            <a:off x="251520" y="107494"/>
            <a:ext cx="8640960" cy="6467412"/>
          </a:xfrm>
          <a:prstGeom prst="rect">
            <a:avLst/>
          </a:prstGeom>
        </p:spPr>
        <p:txBody>
          <a:bodyPr wrap="square">
            <a:spAutoFit/>
          </a:bodyPr>
          <a:lstStyle/>
          <a:p>
            <a:pPr marL="228600" algn="just">
              <a:lnSpc>
                <a:spcPct val="115000"/>
              </a:lnSpc>
              <a:spcAft>
                <a:spcPts val="1000"/>
              </a:spcAft>
            </a:pPr>
            <a:r>
              <a:rPr lang="en-US" sz="2400" b="1" dirty="0" smtClean="0">
                <a:latin typeface="Times New Roman"/>
                <a:ea typeface="Calibri"/>
                <a:cs typeface="Times New Roman"/>
              </a:rPr>
              <a:t>3. Antitrust protects competition, not competitors </a:t>
            </a:r>
          </a:p>
          <a:p>
            <a:pPr marL="228600" algn="just">
              <a:lnSpc>
                <a:spcPct val="115000"/>
              </a:lnSpc>
              <a:spcAft>
                <a:spcPts val="1000"/>
              </a:spcAft>
            </a:pPr>
            <a:endParaRPr lang="en-US" sz="2400" b="1" dirty="0" smtClean="0">
              <a:latin typeface="Times New Roman"/>
              <a:ea typeface="Calibri"/>
              <a:cs typeface="Times New Roman"/>
              <a:sym typeface="Wingdings" pitchFamily="2" charset="2"/>
            </a:endParaRPr>
          </a:p>
          <a:p>
            <a:pPr marL="228600" algn="just">
              <a:lnSpc>
                <a:spcPct val="115000"/>
              </a:lnSpc>
              <a:spcAft>
                <a:spcPts val="1000"/>
              </a:spcAft>
              <a:buFont typeface="Wingdings"/>
              <a:buChar char="à"/>
            </a:pPr>
            <a:r>
              <a:rPr lang="en-US" sz="2000" b="1" dirty="0" smtClean="0">
                <a:latin typeface="Times New Roman"/>
                <a:ea typeface="Calibri"/>
                <a:cs typeface="Times New Roman"/>
              </a:rPr>
              <a:t>Exclusionary practices not a problem as long as consumer is not affected directly and in the short run</a:t>
            </a:r>
          </a:p>
          <a:p>
            <a:pPr marL="228600" algn="just">
              <a:lnSpc>
                <a:spcPct val="115000"/>
              </a:lnSpc>
              <a:spcAft>
                <a:spcPts val="1000"/>
              </a:spcAft>
            </a:pPr>
            <a:endParaRPr lang="en-US" sz="2000" b="1" dirty="0" smtClean="0">
              <a:latin typeface="Times New Roman"/>
              <a:ea typeface="Calibri"/>
              <a:cs typeface="Times New Roman"/>
            </a:endParaRPr>
          </a:p>
          <a:p>
            <a:pPr marL="228600" algn="just">
              <a:lnSpc>
                <a:spcPct val="115000"/>
              </a:lnSpc>
              <a:spcAft>
                <a:spcPts val="1000"/>
              </a:spcAft>
              <a:buFont typeface="Arial" pitchFamily="34" charset="0"/>
              <a:buChar char="•"/>
            </a:pPr>
            <a:r>
              <a:rPr lang="en-US" sz="2400" b="1" dirty="0" smtClean="0">
                <a:latin typeface="Times New Roman"/>
                <a:ea typeface="Calibri"/>
                <a:cs typeface="Times New Roman"/>
              </a:rPr>
              <a:t>Problems </a:t>
            </a:r>
            <a:r>
              <a:rPr lang="en-US" sz="2400" b="1" dirty="0" smtClean="0">
                <a:latin typeface="Times New Roman"/>
                <a:ea typeface="Calibri"/>
                <a:cs typeface="Times New Roman"/>
              </a:rPr>
              <a:t>of  such antitrust </a:t>
            </a:r>
            <a:r>
              <a:rPr lang="en-US" sz="2400" b="1" dirty="0" smtClean="0">
                <a:latin typeface="Times New Roman"/>
                <a:ea typeface="Calibri"/>
                <a:cs typeface="Times New Roman"/>
              </a:rPr>
              <a:t>standard</a:t>
            </a:r>
          </a:p>
          <a:p>
            <a:pPr marL="342900" lvl="0" indent="-342900" algn="just">
              <a:lnSpc>
                <a:spcPct val="115000"/>
              </a:lnSpc>
              <a:spcAft>
                <a:spcPts val="0"/>
              </a:spcAft>
              <a:buFont typeface="+mj-lt"/>
              <a:buAutoNum type="arabicPeriod"/>
            </a:pPr>
            <a:r>
              <a:rPr lang="en-US" sz="2400" i="1" dirty="0" smtClean="0">
                <a:latin typeface="Times New Roman"/>
                <a:ea typeface="Calibri"/>
                <a:cs typeface="Times New Roman"/>
              </a:rPr>
              <a:t>Is </a:t>
            </a:r>
            <a:r>
              <a:rPr lang="en-US" sz="2400" i="1" dirty="0" smtClean="0">
                <a:latin typeface="Times New Roman"/>
                <a:ea typeface="Calibri"/>
                <a:cs typeface="Times New Roman"/>
              </a:rPr>
              <a:t>devoid of much intellectual consistency </a:t>
            </a:r>
            <a:endParaRPr lang="it-IT" sz="2000" dirty="0" smtClean="0">
              <a:ea typeface="Calibri"/>
              <a:cs typeface="Times New Roman"/>
            </a:endParaRPr>
          </a:p>
          <a:p>
            <a:pPr marL="342900" lvl="0" indent="-342900" algn="just">
              <a:lnSpc>
                <a:spcPct val="115000"/>
              </a:lnSpc>
              <a:spcAft>
                <a:spcPts val="0"/>
              </a:spcAft>
            </a:pPr>
            <a:r>
              <a:rPr lang="en-US" sz="2400" dirty="0" smtClean="0">
                <a:latin typeface="Times New Roman"/>
                <a:ea typeface="Calibri"/>
                <a:cs typeface="Times New Roman"/>
              </a:rPr>
              <a:t>a.  Is based on ‘passé’ economics (post-Chicago qualifications and complexities; Behavioral Economics)</a:t>
            </a:r>
            <a:endParaRPr lang="it-IT" sz="2000" dirty="0" smtClean="0">
              <a:ea typeface="Calibri"/>
              <a:cs typeface="Times New Roman"/>
            </a:endParaRPr>
          </a:p>
          <a:p>
            <a:pPr marL="342900" lvl="0" indent="-342900" algn="just">
              <a:lnSpc>
                <a:spcPct val="115000"/>
              </a:lnSpc>
              <a:spcAft>
                <a:spcPts val="0"/>
              </a:spcAft>
            </a:pPr>
            <a:r>
              <a:rPr lang="en-US" sz="2400" dirty="0" smtClean="0">
                <a:latin typeface="Times New Roman"/>
                <a:ea typeface="Calibri"/>
                <a:cs typeface="Times New Roman"/>
              </a:rPr>
              <a:t>b.   Ignores ‘dynamic’ dimension</a:t>
            </a:r>
            <a:endParaRPr lang="it-IT" sz="2000" dirty="0" smtClean="0">
              <a:ea typeface="Calibri"/>
              <a:cs typeface="Times New Roman"/>
            </a:endParaRPr>
          </a:p>
          <a:p>
            <a:pPr marL="342900" lvl="0" indent="-342900" algn="just">
              <a:lnSpc>
                <a:spcPct val="115000"/>
              </a:lnSpc>
              <a:spcAft>
                <a:spcPts val="0"/>
              </a:spcAft>
              <a:buAutoNum type="alphaLcPeriod" startAt="3"/>
            </a:pPr>
            <a:r>
              <a:rPr lang="en-US" sz="2400" dirty="0" smtClean="0">
                <a:latin typeface="Times New Roman"/>
                <a:ea typeface="Calibri"/>
                <a:cs typeface="Times New Roman"/>
              </a:rPr>
              <a:t>Ignores other dimensions of market power: quality; variety </a:t>
            </a:r>
            <a:endParaRPr lang="it-IT" sz="2000" dirty="0" smtClean="0">
              <a:ea typeface="Calibri"/>
              <a:cs typeface="Times New Roman"/>
            </a:endParaRPr>
          </a:p>
          <a:p>
            <a:pPr marL="342900" lvl="0" indent="-342900" algn="just">
              <a:lnSpc>
                <a:spcPct val="115000"/>
              </a:lnSpc>
              <a:spcAft>
                <a:spcPts val="0"/>
              </a:spcAft>
              <a:buAutoNum type="alphaLcPeriod" startAt="3"/>
            </a:pPr>
            <a:r>
              <a:rPr lang="en-US" sz="2400" dirty="0" smtClean="0">
                <a:latin typeface="Times New Roman"/>
                <a:ea typeface="Calibri"/>
                <a:cs typeface="Times New Roman"/>
              </a:rPr>
              <a:t>Never considers ‘actual’ effects on consumers </a:t>
            </a:r>
            <a:endParaRPr lang="it-IT" sz="2000" dirty="0" smtClean="0">
              <a:ea typeface="Calibri"/>
              <a:cs typeface="Times New Roman"/>
            </a:endParaRPr>
          </a:p>
          <a:p>
            <a:pPr marL="342900" lvl="0" indent="-342900" algn="just">
              <a:lnSpc>
                <a:spcPct val="115000"/>
              </a:lnSpc>
              <a:spcAft>
                <a:spcPts val="0"/>
              </a:spcAft>
              <a:buAutoNum type="alphaLcPeriod" startAt="3"/>
            </a:pPr>
            <a:r>
              <a:rPr lang="en-US" sz="2400" dirty="0" smtClean="0">
                <a:latin typeface="Times New Roman"/>
                <a:ea typeface="Calibri"/>
                <a:cs typeface="Times New Roman"/>
              </a:rPr>
              <a:t>Does not consider medium and long-term effects of practices (and interventions</a:t>
            </a:r>
            <a:r>
              <a:rPr lang="en-US" sz="2400" dirty="0" smtClean="0">
                <a:latin typeface="Times New Roman"/>
                <a:ea typeface="Calibri"/>
                <a:cs typeface="Times New Roman"/>
              </a:rPr>
              <a:t>)</a:t>
            </a:r>
            <a:endParaRPr lang="it-IT" sz="2400" dirty="0" smtClean="0">
              <a:ea typeface="Calibri"/>
              <a:cs typeface="Times New Roman"/>
            </a:endParaRPr>
          </a:p>
        </p:txBody>
      </p:sp>
      <p:sp>
        <p:nvSpPr>
          <p:cNvPr id="4" name="Segnaposto piè di pagina 3"/>
          <p:cNvSpPr>
            <a:spLocks noGrp="1"/>
          </p:cNvSpPr>
          <p:nvPr>
            <p:ph type="ftr" sz="quarter" idx="11"/>
          </p:nvPr>
        </p:nvSpPr>
        <p:spPr/>
        <p:txBody>
          <a:bodyPr/>
          <a:lstStyle/>
          <a:p>
            <a:r>
              <a:rPr lang="en-US" smtClean="0"/>
              <a:t>Osti - Making Sense of Global Antitrust - 19.IX.2014</a:t>
            </a:r>
            <a:endParaRPr lang="it-IT"/>
          </a:p>
        </p:txBody>
      </p:sp>
      <p:sp>
        <p:nvSpPr>
          <p:cNvPr id="5" name="Segnaposto numero diapositiva 4"/>
          <p:cNvSpPr>
            <a:spLocks noGrp="1"/>
          </p:cNvSpPr>
          <p:nvPr>
            <p:ph type="sldNum" sz="quarter" idx="12"/>
          </p:nvPr>
        </p:nvSpPr>
        <p:spPr/>
        <p:txBody>
          <a:bodyPr/>
          <a:lstStyle/>
          <a:p>
            <a:fld id="{16708AF9-7B8D-4A4B-9C77-0E9EBCCC2745}" type="slidenum">
              <a:rPr lang="it-IT" smtClean="0"/>
              <a:pPr/>
              <a:t>9</a:t>
            </a:fld>
            <a:endParaRPr lang="it-IT"/>
          </a:p>
        </p:txBody>
      </p:sp>
    </p:spTree>
    <p:extLst>
      <p:ext uri="{BB962C8B-B14F-4D97-AF65-F5344CB8AC3E}">
        <p14:creationId xmlns:p14="http://schemas.microsoft.com/office/powerpoint/2010/main" xmlns="" val="3877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10</a:t>
            </a:fld>
            <a:endParaRPr lang="it-IT"/>
          </a:p>
        </p:txBody>
      </p:sp>
      <p:sp>
        <p:nvSpPr>
          <p:cNvPr id="4" name="Rettangolo 3"/>
          <p:cNvSpPr/>
          <p:nvPr/>
        </p:nvSpPr>
        <p:spPr>
          <a:xfrm>
            <a:off x="323528" y="188640"/>
            <a:ext cx="8352928" cy="7441011"/>
          </a:xfrm>
          <a:prstGeom prst="rect">
            <a:avLst/>
          </a:prstGeom>
        </p:spPr>
        <p:txBody>
          <a:bodyPr wrap="square">
            <a:spAutoFit/>
          </a:bodyPr>
          <a:lstStyle/>
          <a:p>
            <a:pPr marL="342900" lvl="0" indent="-342900" algn="just">
              <a:lnSpc>
                <a:spcPct val="115000"/>
              </a:lnSpc>
              <a:spcAft>
                <a:spcPts val="0"/>
              </a:spcAft>
              <a:buAutoNum type="alphaLcPeriod" startAt="3"/>
            </a:pPr>
            <a:r>
              <a:rPr lang="en-US" sz="2400" dirty="0" smtClean="0">
                <a:latin typeface="Times New Roman"/>
                <a:ea typeface="Calibri"/>
                <a:cs typeface="Times New Roman"/>
              </a:rPr>
              <a:t>Ignores </a:t>
            </a:r>
            <a:r>
              <a:rPr lang="en-US" sz="2400" dirty="0" smtClean="0">
                <a:latin typeface="Times New Roman"/>
                <a:ea typeface="Calibri"/>
                <a:cs typeface="Times New Roman"/>
              </a:rPr>
              <a:t>relationship between competition and innovation </a:t>
            </a:r>
            <a:endParaRPr lang="it-IT" sz="2400" dirty="0" smtClean="0">
              <a:ea typeface="Calibri"/>
              <a:cs typeface="Times New Roman"/>
            </a:endParaRPr>
          </a:p>
          <a:p>
            <a:pPr marL="342900" lvl="0" indent="-342900" algn="just">
              <a:lnSpc>
                <a:spcPct val="115000"/>
              </a:lnSpc>
              <a:spcAft>
                <a:spcPts val="0"/>
              </a:spcAft>
              <a:buAutoNum type="alphaLcPeriod" startAt="3"/>
            </a:pPr>
            <a:r>
              <a:rPr lang="en-US" sz="2400" dirty="0" smtClean="0">
                <a:latin typeface="Times New Roman"/>
                <a:ea typeface="Calibri"/>
                <a:cs typeface="Times New Roman"/>
              </a:rPr>
              <a:t>Always assumes efficiency </a:t>
            </a:r>
            <a:endParaRPr lang="it-IT" sz="2400" dirty="0" smtClean="0">
              <a:ea typeface="Calibri"/>
              <a:cs typeface="Times New Roman"/>
            </a:endParaRPr>
          </a:p>
          <a:p>
            <a:pPr marL="342900" lvl="0" indent="-342900" algn="just">
              <a:lnSpc>
                <a:spcPct val="115000"/>
              </a:lnSpc>
              <a:spcAft>
                <a:spcPts val="0"/>
              </a:spcAft>
              <a:buAutoNum type="alphaLcPeriod" startAt="3"/>
            </a:pPr>
            <a:r>
              <a:rPr lang="en-US" sz="2400" dirty="0" smtClean="0">
                <a:latin typeface="Times New Roman"/>
                <a:ea typeface="Calibri"/>
                <a:cs typeface="Times New Roman"/>
              </a:rPr>
              <a:t>In the end may be mostly a product of ideology</a:t>
            </a:r>
          </a:p>
          <a:p>
            <a:pPr marL="342900" lvl="0" indent="-342900" algn="just">
              <a:lnSpc>
                <a:spcPct val="115000"/>
              </a:lnSpc>
              <a:spcAft>
                <a:spcPts val="0"/>
              </a:spcAft>
              <a:buAutoNum type="alphaLcPeriod" startAt="3"/>
            </a:pPr>
            <a:endParaRPr lang="en-US" sz="2400" dirty="0" smtClean="0">
              <a:latin typeface="Times New Roman"/>
              <a:ea typeface="Calibri"/>
              <a:cs typeface="Times New Roman"/>
            </a:endParaRPr>
          </a:p>
          <a:p>
            <a:pPr marL="342900" lvl="0" indent="-342900">
              <a:lnSpc>
                <a:spcPct val="115000"/>
              </a:lnSpc>
            </a:pPr>
            <a:r>
              <a:rPr lang="en-US" sz="2400" dirty="0" smtClean="0">
                <a:solidFill>
                  <a:prstClr val="black"/>
                </a:solidFill>
                <a:latin typeface="Times New Roman"/>
                <a:ea typeface="Calibri"/>
                <a:cs typeface="Times New Roman"/>
              </a:rPr>
              <a:t>2.</a:t>
            </a:r>
            <a:r>
              <a:rPr lang="en-US" sz="2400" i="1" dirty="0" smtClean="0">
                <a:solidFill>
                  <a:prstClr val="black"/>
                </a:solidFill>
                <a:latin typeface="Times New Roman"/>
                <a:ea typeface="Calibri"/>
                <a:cs typeface="Times New Roman"/>
              </a:rPr>
              <a:t> Has </a:t>
            </a:r>
            <a:r>
              <a:rPr lang="en-US" sz="2400" i="1" dirty="0" smtClean="0">
                <a:solidFill>
                  <a:prstClr val="black"/>
                </a:solidFill>
                <a:latin typeface="Times New Roman"/>
                <a:ea typeface="Calibri"/>
                <a:cs typeface="Times New Roman"/>
              </a:rPr>
              <a:t>lost its legitimacy</a:t>
            </a:r>
            <a:r>
              <a:rPr lang="en-US" sz="2400" dirty="0" smtClean="0">
                <a:solidFill>
                  <a:prstClr val="black"/>
                </a:solidFill>
                <a:latin typeface="Times New Roman"/>
                <a:ea typeface="Calibri"/>
                <a:cs typeface="Times New Roman"/>
              </a:rPr>
              <a:t>  </a:t>
            </a:r>
            <a:endParaRPr lang="it-IT" sz="2400" dirty="0" smtClean="0">
              <a:solidFill>
                <a:prstClr val="black"/>
              </a:solidFill>
              <a:ea typeface="Calibri"/>
              <a:cs typeface="Times New Roman"/>
            </a:endParaRPr>
          </a:p>
          <a:p>
            <a:pPr marL="342900" lvl="0" indent="-342900" algn="just">
              <a:lnSpc>
                <a:spcPct val="115000"/>
              </a:lnSpc>
              <a:buFont typeface="+mj-lt"/>
              <a:buAutoNum type="alphaLcPeriod"/>
            </a:pPr>
            <a:r>
              <a:rPr lang="en-US" sz="2400" dirty="0" smtClean="0">
                <a:solidFill>
                  <a:prstClr val="black"/>
                </a:solidFill>
                <a:latin typeface="Times New Roman"/>
                <a:ea typeface="Calibri"/>
                <a:cs typeface="Times New Roman"/>
              </a:rPr>
              <a:t>Antitrust </a:t>
            </a:r>
            <a:r>
              <a:rPr lang="en-US" sz="2400" dirty="0" smtClean="0">
                <a:solidFill>
                  <a:prstClr val="black"/>
                </a:solidFill>
                <a:latin typeface="Times New Roman"/>
                <a:ea typeface="Calibri"/>
                <a:cs typeface="Times New Roman"/>
              </a:rPr>
              <a:t>has become extremely hard for laymen to understand;</a:t>
            </a:r>
          </a:p>
          <a:p>
            <a:pPr marL="342900" lvl="0" indent="-342900" algn="just">
              <a:lnSpc>
                <a:spcPct val="115000"/>
              </a:lnSpc>
              <a:buFont typeface="+mj-lt"/>
              <a:buAutoNum type="alphaLcPeriod"/>
            </a:pPr>
            <a:r>
              <a:rPr lang="en-US" sz="2400" dirty="0" smtClean="0">
                <a:solidFill>
                  <a:prstClr val="black"/>
                </a:solidFill>
                <a:latin typeface="Times New Roman"/>
                <a:ea typeface="Calibri"/>
                <a:cs typeface="Times New Roman"/>
              </a:rPr>
              <a:t>It </a:t>
            </a:r>
            <a:r>
              <a:rPr lang="en-US" sz="2400" dirty="0" smtClean="0">
                <a:solidFill>
                  <a:prstClr val="black"/>
                </a:solidFill>
                <a:latin typeface="Times New Roman"/>
                <a:ea typeface="Calibri"/>
                <a:cs typeface="Times New Roman"/>
              </a:rPr>
              <a:t>has lost sight of its ‘political content’, as it:</a:t>
            </a:r>
            <a:endParaRPr lang="it-IT" sz="2400" dirty="0" smtClean="0">
              <a:solidFill>
                <a:prstClr val="black"/>
              </a:solidFill>
              <a:ea typeface="Calibri"/>
              <a:cs typeface="Times New Roman"/>
            </a:endParaRPr>
          </a:p>
          <a:p>
            <a:pPr marL="342900" lvl="0" indent="-342900" algn="just">
              <a:lnSpc>
                <a:spcPct val="115000"/>
              </a:lnSpc>
              <a:buFont typeface="+mj-lt"/>
              <a:buAutoNum type="romanLcPeriod"/>
            </a:pPr>
            <a:r>
              <a:rPr lang="en-US" sz="2400" dirty="0" smtClean="0">
                <a:solidFill>
                  <a:prstClr val="black"/>
                </a:solidFill>
                <a:latin typeface="Times New Roman"/>
                <a:ea typeface="Calibri"/>
                <a:cs typeface="Times New Roman"/>
              </a:rPr>
              <a:t>Is lenient vis-à-vis business behemoths in monopolization and merger cases;</a:t>
            </a:r>
            <a:endParaRPr lang="it-IT" sz="2400" dirty="0" smtClean="0">
              <a:solidFill>
                <a:prstClr val="black"/>
              </a:solidFill>
              <a:ea typeface="Calibri"/>
              <a:cs typeface="Times New Roman"/>
            </a:endParaRPr>
          </a:p>
          <a:p>
            <a:pPr marL="342900" lvl="0" indent="-342900" algn="just">
              <a:lnSpc>
                <a:spcPct val="115000"/>
              </a:lnSpc>
              <a:buFont typeface="+mj-lt"/>
              <a:buAutoNum type="romanLcPeriod"/>
            </a:pPr>
            <a:r>
              <a:rPr lang="en-US" sz="2400" dirty="0" smtClean="0">
                <a:solidFill>
                  <a:prstClr val="black"/>
                </a:solidFill>
                <a:latin typeface="Times New Roman"/>
                <a:ea typeface="Calibri"/>
                <a:cs typeface="Times New Roman"/>
              </a:rPr>
              <a:t>Affords no protection from business interference in the democratic process;</a:t>
            </a:r>
            <a:endParaRPr lang="it-IT" sz="2400" dirty="0" smtClean="0">
              <a:solidFill>
                <a:prstClr val="black"/>
              </a:solidFill>
              <a:ea typeface="Calibri"/>
              <a:cs typeface="Times New Roman"/>
            </a:endParaRPr>
          </a:p>
          <a:p>
            <a:pPr marL="342900" lvl="0" indent="-342900" algn="just">
              <a:lnSpc>
                <a:spcPct val="115000"/>
              </a:lnSpc>
              <a:buFont typeface="+mj-lt"/>
              <a:buAutoNum type="romanLcPeriod"/>
            </a:pPr>
            <a:r>
              <a:rPr lang="en-US" sz="2400" dirty="0" err="1" smtClean="0">
                <a:solidFill>
                  <a:prstClr val="black"/>
                </a:solidFill>
                <a:latin typeface="Times New Roman"/>
                <a:ea typeface="Calibri"/>
                <a:cs typeface="Times New Roman"/>
              </a:rPr>
              <a:t>Ignores”capture</a:t>
            </a:r>
            <a:r>
              <a:rPr lang="en-US" sz="2400" dirty="0" smtClean="0">
                <a:solidFill>
                  <a:prstClr val="black"/>
                </a:solidFill>
                <a:latin typeface="Times New Roman"/>
                <a:ea typeface="Calibri"/>
                <a:cs typeface="Times New Roman"/>
              </a:rPr>
              <a:t>” effects of consolidations on regulators; </a:t>
            </a:r>
            <a:endParaRPr lang="it-IT" sz="2400" dirty="0" smtClean="0">
              <a:solidFill>
                <a:prstClr val="black"/>
              </a:solidFill>
              <a:ea typeface="Calibri"/>
              <a:cs typeface="Times New Roman"/>
            </a:endParaRPr>
          </a:p>
          <a:p>
            <a:pPr marL="342900" lvl="0" indent="-342900" algn="just">
              <a:lnSpc>
                <a:spcPct val="115000"/>
              </a:lnSpc>
              <a:buFont typeface="+mj-lt"/>
              <a:buAutoNum type="romanLcPeriod"/>
            </a:pPr>
            <a:r>
              <a:rPr lang="en-US" sz="2400" dirty="0" smtClean="0">
                <a:solidFill>
                  <a:prstClr val="black"/>
                </a:solidFill>
                <a:latin typeface="Times New Roman"/>
                <a:ea typeface="Calibri"/>
                <a:cs typeface="Times New Roman"/>
              </a:rPr>
              <a:t>Considers rivalry and </a:t>
            </a:r>
            <a:r>
              <a:rPr lang="en-US" sz="2400" dirty="0" err="1" smtClean="0">
                <a:solidFill>
                  <a:prstClr val="black"/>
                </a:solidFill>
                <a:latin typeface="Times New Roman"/>
                <a:ea typeface="Calibri"/>
                <a:cs typeface="Times New Roman"/>
              </a:rPr>
              <a:t>deconcentration</a:t>
            </a:r>
            <a:r>
              <a:rPr lang="en-US" sz="2400" dirty="0" smtClean="0">
                <a:solidFill>
                  <a:prstClr val="black"/>
                </a:solidFill>
                <a:latin typeface="Times New Roman"/>
                <a:ea typeface="Calibri"/>
                <a:cs typeface="Times New Roman"/>
              </a:rPr>
              <a:t> </a:t>
            </a:r>
            <a:r>
              <a:rPr lang="en-US" sz="2400" i="1" dirty="0" smtClean="0">
                <a:solidFill>
                  <a:prstClr val="black"/>
                </a:solidFill>
                <a:latin typeface="Times New Roman"/>
                <a:ea typeface="Calibri"/>
                <a:cs typeface="Times New Roman"/>
              </a:rPr>
              <a:t>per se </a:t>
            </a:r>
            <a:r>
              <a:rPr lang="en-US" sz="2400" dirty="0" smtClean="0">
                <a:solidFill>
                  <a:prstClr val="black"/>
                </a:solidFill>
                <a:latin typeface="Times New Roman"/>
                <a:ea typeface="Calibri"/>
                <a:cs typeface="Times New Roman"/>
              </a:rPr>
              <a:t>irrelevant;</a:t>
            </a:r>
            <a:endParaRPr lang="it-IT" sz="2400" dirty="0" smtClean="0">
              <a:solidFill>
                <a:prstClr val="black"/>
              </a:solidFill>
              <a:ea typeface="Calibri"/>
              <a:cs typeface="Times New Roman"/>
            </a:endParaRPr>
          </a:p>
          <a:p>
            <a:pPr marL="342900" lvl="0" indent="-342900" algn="just">
              <a:lnSpc>
                <a:spcPct val="115000"/>
              </a:lnSpc>
              <a:spcAft>
                <a:spcPts val="1000"/>
              </a:spcAft>
              <a:buFont typeface="+mj-lt"/>
              <a:buAutoNum type="romanLcPeriod"/>
            </a:pPr>
            <a:r>
              <a:rPr lang="en-US" sz="2400" dirty="0" smtClean="0">
                <a:solidFill>
                  <a:prstClr val="black"/>
                </a:solidFill>
                <a:latin typeface="Times New Roman"/>
                <a:ea typeface="Calibri"/>
                <a:cs typeface="Times New Roman"/>
              </a:rPr>
              <a:t>Has reneged on the original ‘political bargain’ between big business, on the one hand, and small business and consumers, on the other </a:t>
            </a:r>
            <a:endParaRPr lang="it-IT" sz="2400" dirty="0" smtClean="0">
              <a:solidFill>
                <a:prstClr val="black"/>
              </a:solidFill>
              <a:ea typeface="Calibri"/>
              <a:cs typeface="Times New Roman"/>
            </a:endParaRPr>
          </a:p>
          <a:p>
            <a:pPr marL="342900" lvl="0" indent="-342900" algn="just">
              <a:lnSpc>
                <a:spcPct val="115000"/>
              </a:lnSpc>
              <a:spcAft>
                <a:spcPts val="0"/>
              </a:spcAft>
              <a:buFont typeface="Arial" pitchFamily="34" charset="0"/>
              <a:buChar char="•"/>
            </a:pPr>
            <a:endParaRPr lang="it-IT" sz="2400" dirty="0" smtClean="0">
              <a:ea typeface="Calibri"/>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7544" y="764704"/>
            <a:ext cx="8424936" cy="5773888"/>
          </a:xfrm>
          <a:prstGeom prst="rect">
            <a:avLst/>
          </a:prstGeom>
        </p:spPr>
        <p:txBody>
          <a:bodyPr wrap="square">
            <a:spAutoFit/>
          </a:bodyPr>
          <a:lstStyle/>
          <a:p>
            <a:pPr marL="457200" algn="ctr">
              <a:lnSpc>
                <a:spcPct val="120000"/>
              </a:lnSpc>
              <a:spcAft>
                <a:spcPts val="1200"/>
              </a:spcAft>
            </a:pPr>
            <a:r>
              <a:rPr lang="en-US" sz="2400" b="1" dirty="0" smtClean="0">
                <a:latin typeface="Times New Roman"/>
                <a:ea typeface="Calibri"/>
                <a:cs typeface="Times New Roman"/>
              </a:rPr>
              <a:t>II. EU Competition Law</a:t>
            </a:r>
            <a:r>
              <a:rPr lang="en-US" sz="2400" dirty="0">
                <a:latin typeface="Times New Roman"/>
                <a:ea typeface="Calibri"/>
                <a:cs typeface="Times New Roman"/>
              </a:rPr>
              <a:t> </a:t>
            </a:r>
            <a:endParaRPr lang="it-IT" sz="2400" dirty="0">
              <a:ea typeface="Calibri"/>
              <a:cs typeface="Times New Roman"/>
            </a:endParaRPr>
          </a:p>
          <a:p>
            <a:pPr marL="457200" lvl="0" indent="-457200" algn="just">
              <a:lnSpc>
                <a:spcPct val="120000"/>
              </a:lnSpc>
              <a:spcAft>
                <a:spcPts val="1200"/>
              </a:spcAft>
              <a:buAutoNum type="alphaUcPeriod"/>
            </a:pPr>
            <a:r>
              <a:rPr lang="en-US" sz="2400" b="1" dirty="0" smtClean="0">
                <a:latin typeface="Times New Roman"/>
                <a:ea typeface="Calibri"/>
                <a:cs typeface="Times New Roman"/>
              </a:rPr>
              <a:t>The </a:t>
            </a:r>
            <a:r>
              <a:rPr lang="en-US" sz="2400" b="1" dirty="0">
                <a:latin typeface="Times New Roman"/>
                <a:ea typeface="Calibri"/>
                <a:cs typeface="Times New Roman"/>
              </a:rPr>
              <a:t>origins of the ECSC. Monnet meets Dean Acheson and expounds </a:t>
            </a:r>
            <a:r>
              <a:rPr lang="en-US" sz="2400" b="1" dirty="0" smtClean="0">
                <a:latin typeface="Times New Roman"/>
                <a:ea typeface="Calibri"/>
                <a:cs typeface="Times New Roman"/>
              </a:rPr>
              <a:t>his </a:t>
            </a:r>
            <a:r>
              <a:rPr lang="en-US" sz="2400" b="1" dirty="0">
                <a:latin typeface="Times New Roman"/>
                <a:ea typeface="Calibri"/>
                <a:cs typeface="Times New Roman"/>
              </a:rPr>
              <a:t>plan</a:t>
            </a:r>
            <a:r>
              <a:rPr lang="en-US" sz="2400" dirty="0">
                <a:latin typeface="Times New Roman"/>
                <a:ea typeface="Calibri"/>
                <a:cs typeface="Times New Roman"/>
              </a:rPr>
              <a:t>: </a:t>
            </a:r>
            <a:endParaRPr lang="it-IT" sz="2400" dirty="0">
              <a:ea typeface="Calibri"/>
              <a:cs typeface="Times New Roman"/>
            </a:endParaRPr>
          </a:p>
          <a:p>
            <a:pPr marL="92075" indent="-92075" algn="just">
              <a:lnSpc>
                <a:spcPct val="120000"/>
              </a:lnSpc>
              <a:spcAft>
                <a:spcPts val="1200"/>
              </a:spcAft>
              <a:tabLst>
                <a:tab pos="0" algn="l"/>
              </a:tabLst>
            </a:pPr>
            <a:r>
              <a:rPr lang="en-US" sz="2400" dirty="0" smtClean="0">
                <a:latin typeface="Times New Roman"/>
                <a:ea typeface="Calibri"/>
                <a:cs typeface="Times New Roman"/>
              </a:rPr>
              <a:t>[</a:t>
            </a:r>
            <a:r>
              <a:rPr lang="en-US" sz="2400" dirty="0">
                <a:latin typeface="Times New Roman"/>
                <a:ea typeface="Calibri"/>
                <a:cs typeface="Times New Roman"/>
              </a:rPr>
              <a:t>He] </a:t>
            </a:r>
            <a:r>
              <a:rPr lang="en-US" sz="2400" i="1" dirty="0">
                <a:latin typeface="Times New Roman"/>
                <a:ea typeface="Calibri"/>
                <a:cs typeface="Times New Roman"/>
              </a:rPr>
              <a:t>was suspecting a sort of great coal and steel cartel, a nostalgic desire of European industrialists and an unforgivable sin for an American, respectful of competition law and free trade </a:t>
            </a:r>
            <a:r>
              <a:rPr lang="en-US" sz="2400" dirty="0">
                <a:latin typeface="Times New Roman"/>
                <a:ea typeface="Calibri"/>
                <a:cs typeface="Times New Roman"/>
              </a:rPr>
              <a:t>[…] </a:t>
            </a:r>
            <a:r>
              <a:rPr lang="en-US" sz="2400" i="1" dirty="0">
                <a:latin typeface="Times New Roman"/>
                <a:ea typeface="Calibri"/>
                <a:cs typeface="Times New Roman"/>
              </a:rPr>
              <a:t> much supervision was still required as well as very stringent legal rules – </a:t>
            </a:r>
            <a:r>
              <a:rPr lang="en-US" sz="2400" b="1" i="1" dirty="0">
                <a:latin typeface="Times New Roman"/>
                <a:ea typeface="Calibri"/>
                <a:cs typeface="Times New Roman"/>
              </a:rPr>
              <a:t>a true European anti-cartel law - in order to dissipate</a:t>
            </a:r>
            <a:r>
              <a:rPr lang="en-US" sz="2400" i="1" dirty="0">
                <a:latin typeface="Times New Roman"/>
                <a:ea typeface="Calibri"/>
                <a:cs typeface="Times New Roman"/>
              </a:rPr>
              <a:t> the suspect of such thing, as well as the thing itself.  </a:t>
            </a:r>
            <a:endParaRPr lang="it-IT" sz="2400" i="1" dirty="0">
              <a:ea typeface="Calibri"/>
              <a:cs typeface="Times New Roman"/>
            </a:endParaRPr>
          </a:p>
          <a:p>
            <a:pPr algn="just"/>
            <a:r>
              <a:rPr lang="en-US" sz="2000" dirty="0">
                <a:latin typeface="Times New Roman"/>
                <a:ea typeface="Calibri"/>
              </a:rPr>
              <a:t>Drafted under the supervision of Monnet, “with meticulous care” by Harvard antitrust professor Robert Bowie, with some intervention from US lawyer George Ball and subsequently, as narrated by Ball himself, “</a:t>
            </a:r>
            <a:r>
              <a:rPr lang="en-US" sz="2000" b="1" dirty="0">
                <a:latin typeface="Times New Roman"/>
                <a:ea typeface="Calibri"/>
              </a:rPr>
              <a:t>rewritten in a European </a:t>
            </a:r>
            <a:r>
              <a:rPr lang="en-US" sz="2000" b="1" dirty="0" smtClean="0">
                <a:latin typeface="Times New Roman"/>
                <a:ea typeface="Calibri"/>
              </a:rPr>
              <a:t>idiom”</a:t>
            </a:r>
            <a:r>
              <a:rPr lang="en-US" sz="2000" dirty="0" smtClean="0">
                <a:latin typeface="Times New Roman"/>
                <a:ea typeface="Calibri"/>
              </a:rPr>
              <a:t> </a:t>
            </a:r>
            <a:r>
              <a:rPr lang="en-US" sz="2000" dirty="0">
                <a:latin typeface="Times New Roman"/>
                <a:ea typeface="Calibri"/>
              </a:rPr>
              <a:t>by Maurice Lagrange of the </a:t>
            </a:r>
            <a:r>
              <a:rPr lang="en-US" sz="2000" dirty="0" err="1">
                <a:latin typeface="Times New Roman"/>
                <a:ea typeface="Calibri"/>
              </a:rPr>
              <a:t>Conseil</a:t>
            </a:r>
            <a:r>
              <a:rPr lang="en-US" sz="2000" dirty="0">
                <a:latin typeface="Times New Roman"/>
                <a:ea typeface="Calibri"/>
              </a:rPr>
              <a:t> </a:t>
            </a:r>
            <a:r>
              <a:rPr lang="en-US" sz="2000" dirty="0" smtClean="0">
                <a:latin typeface="Times New Roman"/>
                <a:ea typeface="Calibri"/>
              </a:rPr>
              <a:t> </a:t>
            </a:r>
            <a:r>
              <a:rPr lang="en-US" sz="2000" dirty="0" err="1" smtClean="0">
                <a:latin typeface="Times New Roman"/>
                <a:ea typeface="Calibri"/>
              </a:rPr>
              <a:t>d’Etat</a:t>
            </a:r>
            <a:endParaRPr lang="it-IT" sz="2000" dirty="0"/>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11</a:t>
            </a:fld>
            <a:endParaRPr lang="it-IT"/>
          </a:p>
        </p:txBody>
      </p:sp>
    </p:spTree>
    <p:extLst>
      <p:ext uri="{BB962C8B-B14F-4D97-AF65-F5344CB8AC3E}">
        <p14:creationId xmlns:p14="http://schemas.microsoft.com/office/powerpoint/2010/main" xmlns="" val="157144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3528" y="332656"/>
            <a:ext cx="8640960" cy="11910953"/>
          </a:xfrm>
          <a:prstGeom prst="rect">
            <a:avLst/>
          </a:prstGeom>
        </p:spPr>
        <p:txBody>
          <a:bodyPr wrap="square">
            <a:spAutoFit/>
          </a:bodyPr>
          <a:lstStyle/>
          <a:p>
            <a:pPr lvl="0" algn="just"/>
            <a:r>
              <a:rPr lang="en-US" sz="2000" b="1" dirty="0" smtClean="0">
                <a:latin typeface="Times New Roman" pitchFamily="18" charset="0"/>
                <a:cs typeface="Times New Roman" pitchFamily="18" charset="0"/>
              </a:rPr>
              <a:t>B. 1973 </a:t>
            </a:r>
            <a:r>
              <a:rPr lang="en-US" sz="2000" b="1" dirty="0">
                <a:latin typeface="Times New Roman" pitchFamily="18" charset="0"/>
                <a:cs typeface="Times New Roman" pitchFamily="18" charset="0"/>
              </a:rPr>
              <a:t>Continental Can </a:t>
            </a:r>
            <a:endParaRPr lang="it-IT" sz="2000" b="1" dirty="0">
              <a:latin typeface="Times New Roman" pitchFamily="18" charset="0"/>
              <a:cs typeface="Times New Roman" pitchFamily="18" charset="0"/>
            </a:endParaRPr>
          </a:p>
          <a:p>
            <a:pPr algn="just"/>
            <a:endParaRPr lang="fr-FR"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Court</a:t>
            </a:r>
            <a:r>
              <a:rPr lang="en-US" sz="2000" dirty="0">
                <a:latin typeface="Times New Roman" pitchFamily="18" charset="0"/>
                <a:cs typeface="Times New Roman" pitchFamily="18" charset="0"/>
              </a:rPr>
              <a:t>: </a:t>
            </a:r>
            <a:endParaRPr lang="it-IT" sz="2000" dirty="0">
              <a:latin typeface="Times New Roman" pitchFamily="18" charset="0"/>
              <a:cs typeface="Times New Roman" pitchFamily="18" charset="0"/>
            </a:endParaRPr>
          </a:p>
          <a:p>
            <a:pPr algn="just"/>
            <a:r>
              <a:rPr lang="en-US" sz="2400" i="1" dirty="0" smtClean="0">
                <a:latin typeface="Times New Roman" pitchFamily="18" charset="0"/>
                <a:cs typeface="Times New Roman" pitchFamily="18" charset="0"/>
              </a:rPr>
              <a:t>the </a:t>
            </a:r>
            <a:r>
              <a:rPr lang="en-US" sz="2400" i="1" dirty="0">
                <a:latin typeface="Times New Roman" pitchFamily="18" charset="0"/>
                <a:cs typeface="Times New Roman" pitchFamily="18" charset="0"/>
              </a:rPr>
              <a:t>provision [of Article 86] </a:t>
            </a:r>
            <a:r>
              <a:rPr lang="en-US" sz="2400" b="1" i="1" dirty="0">
                <a:latin typeface="Times New Roman" pitchFamily="18" charset="0"/>
                <a:cs typeface="Times New Roman" pitchFamily="18" charset="0"/>
              </a:rPr>
              <a:t>is not only aimed at practices which may cause damage to consumers directly</a:t>
            </a:r>
            <a:r>
              <a:rPr lang="en-US" sz="2400" i="1" dirty="0">
                <a:latin typeface="Times New Roman" pitchFamily="18" charset="0"/>
                <a:cs typeface="Times New Roman" pitchFamily="18" charset="0"/>
              </a:rPr>
              <a:t>, but also at those which are detrimental to them through their impact on an effective competition structure, such as is mentioned in Article 3 (f) of the Treaty</a:t>
            </a:r>
            <a:r>
              <a:rPr lang="en-US" sz="2400" i="1" dirty="0" smtClean="0">
                <a:latin typeface="Times New Roman" pitchFamily="18" charset="0"/>
                <a:cs typeface="Times New Roman" pitchFamily="18" charset="0"/>
              </a:rPr>
              <a:t>.</a:t>
            </a:r>
          </a:p>
          <a:p>
            <a:pPr algn="just"/>
            <a:endParaRPr lang="en-US" sz="2000" i="1" dirty="0" smtClean="0">
              <a:latin typeface="Times New Roman" pitchFamily="18" charset="0"/>
              <a:cs typeface="Times New Roman" pitchFamily="18" charset="0"/>
            </a:endParaRPr>
          </a:p>
          <a:p>
            <a:pPr lvl="0"/>
            <a:r>
              <a:rPr lang="en-US" sz="2000" dirty="0" err="1" smtClean="0">
                <a:solidFill>
                  <a:prstClr val="black"/>
                </a:solidFill>
                <a:latin typeface="Times New Roman" pitchFamily="18" charset="0"/>
                <a:cs typeface="Times New Roman" pitchFamily="18" charset="0"/>
              </a:rPr>
              <a:t>Mestmäcker</a:t>
            </a:r>
            <a:r>
              <a:rPr lang="en-US" sz="2000" dirty="0" smtClean="0">
                <a:solidFill>
                  <a:prstClr val="black"/>
                </a:solidFill>
                <a:latin typeface="Times New Roman" pitchFamily="18" charset="0"/>
                <a:cs typeface="Times New Roman" pitchFamily="18" charset="0"/>
              </a:rPr>
              <a:t>:</a:t>
            </a:r>
            <a:endParaRPr lang="it-IT" sz="2000" dirty="0" smtClean="0">
              <a:solidFill>
                <a:prstClr val="black"/>
              </a:solidFill>
              <a:latin typeface="Times New Roman" pitchFamily="18" charset="0"/>
              <a:cs typeface="Times New Roman" pitchFamily="18" charset="0"/>
            </a:endParaRPr>
          </a:p>
          <a:p>
            <a:pPr lvl="0"/>
            <a:endParaRPr lang="it-IT" sz="1600" dirty="0" smtClean="0">
              <a:solidFill>
                <a:prstClr val="black"/>
              </a:solidFill>
              <a:latin typeface="Times New Roman" pitchFamily="18" charset="0"/>
              <a:cs typeface="Times New Roman" pitchFamily="18" charset="0"/>
            </a:endParaRPr>
          </a:p>
          <a:p>
            <a:pPr lvl="0" algn="just"/>
            <a:r>
              <a:rPr lang="en-US" i="1" dirty="0" smtClean="0">
                <a:solidFill>
                  <a:prstClr val="black"/>
                </a:solidFill>
                <a:latin typeface="Times New Roman" pitchFamily="18" charset="0"/>
                <a:cs typeface="Times New Roman" pitchFamily="18" charset="0"/>
              </a:rPr>
              <a:t>competition law does not merely protect a certain degree of market efficiency, </a:t>
            </a:r>
            <a:r>
              <a:rPr lang="en-US" sz="2400" b="1" i="1" dirty="0" smtClean="0">
                <a:solidFill>
                  <a:prstClr val="black"/>
                </a:solidFill>
                <a:latin typeface="Times New Roman" pitchFamily="18" charset="0"/>
                <a:cs typeface="Times New Roman" pitchFamily="18" charset="0"/>
              </a:rPr>
              <a:t>but it protects individual liberties against types of conduct that endanger competition if generalized. The protection of individual liberties is, at the same time, closely linked to the protection of competition as an institution, and to competition law’s economic rationale</a:t>
            </a:r>
            <a:r>
              <a:rPr lang="en-US" i="1" dirty="0" smtClean="0">
                <a:solidFill>
                  <a:prstClr val="black"/>
                </a:solidFill>
                <a:latin typeface="Times New Roman" pitchFamily="18" charset="0"/>
                <a:cs typeface="Times New Roman" pitchFamily="18" charset="0"/>
              </a:rPr>
              <a:t>: Article 82 must, in the medium and long term, protect the possibility that positions of dominance will be corrected by the market. This presupposes the protection of those elements of competition that still persist.</a:t>
            </a:r>
            <a:endParaRPr lang="it-IT" i="1" dirty="0" smtClean="0">
              <a:solidFill>
                <a:prstClr val="black"/>
              </a:solidFill>
              <a:latin typeface="Times New Roman" pitchFamily="18" charset="0"/>
              <a:cs typeface="Times New Roman" pitchFamily="18" charset="0"/>
            </a:endParaRPr>
          </a:p>
          <a:p>
            <a:pPr algn="just"/>
            <a:endParaRPr lang="it-IT" i="1" dirty="0">
              <a:latin typeface="Times New Roman" pitchFamily="18" charset="0"/>
              <a:cs typeface="Times New Roman" pitchFamily="18" charset="0"/>
            </a:endParaRPr>
          </a:p>
          <a:p>
            <a:pPr lvl="0"/>
            <a:r>
              <a:rPr lang="en-US" dirty="0" smtClean="0">
                <a:solidFill>
                  <a:prstClr val="black"/>
                </a:solidFill>
                <a:latin typeface="Times New Roman"/>
                <a:ea typeface="Calibri"/>
              </a:rPr>
              <a:t/>
            </a:r>
            <a:br>
              <a:rPr lang="en-US" dirty="0" smtClean="0">
                <a:solidFill>
                  <a:prstClr val="black"/>
                </a:solidFill>
                <a:latin typeface="Times New Roman"/>
                <a:ea typeface="Calibri"/>
              </a:rPr>
            </a:br>
            <a:endParaRPr lang="en-US" dirty="0" smtClean="0">
              <a:solidFill>
                <a:prstClr val="black"/>
              </a:solidFill>
              <a:latin typeface="Times New Roman"/>
              <a:ea typeface="Calibri"/>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en-US" dirty="0" smtClean="0">
              <a:solidFill>
                <a:prstClr val="black"/>
              </a:solidFill>
              <a:latin typeface="Times New Roman"/>
            </a:endParaRPr>
          </a:p>
          <a:p>
            <a:pPr lvl="0"/>
            <a:endParaRPr lang="en-US" dirty="0">
              <a:solidFill>
                <a:prstClr val="black"/>
              </a:solidFill>
              <a:latin typeface="Times New Roman"/>
            </a:endParaRPr>
          </a:p>
          <a:p>
            <a:pPr lvl="0"/>
            <a:endParaRPr lang="it-IT" dirty="0">
              <a:solidFill>
                <a:prstClr val="black"/>
              </a:solidFill>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12</a:t>
            </a:fld>
            <a:endParaRPr lang="it-IT"/>
          </a:p>
        </p:txBody>
      </p:sp>
    </p:spTree>
    <p:extLst>
      <p:ext uri="{BB962C8B-B14F-4D97-AF65-F5344CB8AC3E}">
        <p14:creationId xmlns:p14="http://schemas.microsoft.com/office/powerpoint/2010/main" xmlns="" val="28244025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1520" y="234648"/>
            <a:ext cx="8712968" cy="6623352"/>
          </a:xfrm>
          <a:prstGeom prst="rect">
            <a:avLst/>
          </a:prstGeom>
        </p:spPr>
        <p:txBody>
          <a:bodyPr wrap="square">
            <a:spAutoFit/>
          </a:bodyPr>
          <a:lstStyle/>
          <a:p>
            <a:pPr marL="342900" lvl="0" indent="-342900" algn="just">
              <a:lnSpc>
                <a:spcPct val="120000"/>
              </a:lnSpc>
              <a:spcAft>
                <a:spcPts val="1200"/>
              </a:spcAft>
            </a:pPr>
            <a:r>
              <a:rPr lang="en-US" dirty="0" smtClean="0">
                <a:latin typeface="Times New Roman"/>
                <a:ea typeface="Calibri"/>
                <a:cs typeface="Times New Roman"/>
              </a:rPr>
              <a:t>C</a:t>
            </a:r>
            <a:r>
              <a:rPr lang="en-US" dirty="0" smtClean="0">
                <a:latin typeface="Times New Roman"/>
                <a:ea typeface="Calibri"/>
                <a:cs typeface="Times New Roman"/>
              </a:rPr>
              <a:t>. </a:t>
            </a:r>
            <a:r>
              <a:rPr lang="en-US" dirty="0" smtClean="0">
                <a:latin typeface="Times New Roman"/>
                <a:ea typeface="Calibri"/>
                <a:cs typeface="Times New Roman"/>
              </a:rPr>
              <a:t>Influence </a:t>
            </a:r>
            <a:r>
              <a:rPr lang="en-US" dirty="0">
                <a:latin typeface="Times New Roman"/>
                <a:ea typeface="Calibri"/>
                <a:cs typeface="Times New Roman"/>
              </a:rPr>
              <a:t>of </a:t>
            </a:r>
            <a:r>
              <a:rPr lang="en-US" b="1" dirty="0" err="1" smtClean="0">
                <a:latin typeface="Times New Roman"/>
                <a:ea typeface="Calibri"/>
                <a:cs typeface="Times New Roman"/>
              </a:rPr>
              <a:t>Ordoliberalism</a:t>
            </a:r>
            <a:r>
              <a:rPr lang="en-US" b="1" dirty="0" smtClean="0">
                <a:latin typeface="Times New Roman"/>
                <a:ea typeface="Calibri"/>
                <a:cs typeface="Times New Roman"/>
              </a:rPr>
              <a:t>?</a:t>
            </a:r>
            <a:endParaRPr lang="it-IT" b="1" dirty="0">
              <a:ea typeface="Calibri"/>
              <a:cs typeface="Times New Roman"/>
            </a:endParaRPr>
          </a:p>
          <a:p>
            <a:pPr algn="just">
              <a:lnSpc>
                <a:spcPct val="120000"/>
              </a:lnSpc>
              <a:spcAft>
                <a:spcPts val="1200"/>
              </a:spcAft>
            </a:pPr>
            <a:r>
              <a:rPr lang="en-US" dirty="0">
                <a:latin typeface="Times New Roman"/>
                <a:ea typeface="Calibri"/>
                <a:cs typeface="Times New Roman"/>
              </a:rPr>
              <a:t>What is </a:t>
            </a:r>
            <a:r>
              <a:rPr lang="en-US" dirty="0" err="1">
                <a:latin typeface="Times New Roman"/>
                <a:ea typeface="Calibri"/>
                <a:cs typeface="Times New Roman"/>
              </a:rPr>
              <a:t>Ordoliberalism</a:t>
            </a:r>
            <a:r>
              <a:rPr lang="en-US" dirty="0">
                <a:latin typeface="Times New Roman"/>
                <a:ea typeface="Calibri"/>
                <a:cs typeface="Times New Roman"/>
              </a:rPr>
              <a:t>?</a:t>
            </a:r>
            <a:endParaRPr lang="it-IT" sz="1600" dirty="0">
              <a:ea typeface="Calibri"/>
              <a:cs typeface="Times New Roman"/>
            </a:endParaRPr>
          </a:p>
          <a:p>
            <a:pPr algn="just">
              <a:lnSpc>
                <a:spcPct val="120000"/>
              </a:lnSpc>
              <a:spcAft>
                <a:spcPts val="1200"/>
              </a:spcAft>
            </a:pPr>
            <a:r>
              <a:rPr lang="en-US" dirty="0">
                <a:latin typeface="Times New Roman"/>
                <a:ea typeface="Calibri"/>
                <a:cs typeface="Times New Roman"/>
              </a:rPr>
              <a:t>Was it really on the agenda? </a:t>
            </a:r>
            <a:r>
              <a:rPr lang="en-US" dirty="0" err="1">
                <a:latin typeface="Times New Roman"/>
                <a:ea typeface="Calibri"/>
                <a:cs typeface="Times New Roman"/>
              </a:rPr>
              <a:t>Akmar</a:t>
            </a:r>
            <a:r>
              <a:rPr lang="en-US" dirty="0">
                <a:latin typeface="Times New Roman"/>
                <a:ea typeface="Calibri"/>
                <a:cs typeface="Times New Roman"/>
              </a:rPr>
              <a:t>, based on the study of </a:t>
            </a:r>
            <a:r>
              <a:rPr lang="en-US" i="1" dirty="0" err="1">
                <a:latin typeface="Times New Roman"/>
                <a:ea typeface="Calibri"/>
                <a:cs typeface="Times New Roman"/>
              </a:rPr>
              <a:t>travaux</a:t>
            </a:r>
            <a:r>
              <a:rPr lang="en-US" i="1" dirty="0">
                <a:latin typeface="Times New Roman"/>
                <a:ea typeface="Calibri"/>
                <a:cs typeface="Times New Roman"/>
              </a:rPr>
              <a:t> </a:t>
            </a:r>
            <a:r>
              <a:rPr lang="en-US" i="1" dirty="0" err="1">
                <a:latin typeface="Times New Roman"/>
                <a:ea typeface="Calibri"/>
                <a:cs typeface="Times New Roman"/>
              </a:rPr>
              <a:t>préparatoires</a:t>
            </a:r>
            <a:endParaRPr lang="it-IT" sz="1600" dirty="0">
              <a:ea typeface="Calibri"/>
              <a:cs typeface="Times New Roman"/>
            </a:endParaRPr>
          </a:p>
          <a:p>
            <a:pPr algn="just">
              <a:lnSpc>
                <a:spcPct val="120000"/>
              </a:lnSpc>
              <a:spcAft>
                <a:spcPts val="1200"/>
              </a:spcAft>
            </a:pPr>
            <a:r>
              <a:rPr lang="en-US" dirty="0">
                <a:latin typeface="Times New Roman"/>
                <a:ea typeface="Calibri"/>
                <a:cs typeface="Times New Roman"/>
              </a:rPr>
              <a:t>Which </a:t>
            </a:r>
            <a:r>
              <a:rPr lang="en-US" dirty="0" err="1">
                <a:latin typeface="Times New Roman"/>
                <a:ea typeface="Calibri"/>
                <a:cs typeface="Times New Roman"/>
              </a:rPr>
              <a:t>Ordoliberalism</a:t>
            </a:r>
            <a:r>
              <a:rPr lang="en-US" dirty="0">
                <a:latin typeface="Times New Roman"/>
                <a:ea typeface="Calibri"/>
                <a:cs typeface="Times New Roman"/>
              </a:rPr>
              <a:t>? </a:t>
            </a:r>
            <a:endParaRPr lang="it-IT" sz="1600" dirty="0">
              <a:ea typeface="Calibri"/>
              <a:cs typeface="Times New Roman"/>
            </a:endParaRPr>
          </a:p>
          <a:p>
            <a:pPr algn="just">
              <a:lnSpc>
                <a:spcPct val="120000"/>
              </a:lnSpc>
              <a:spcAft>
                <a:spcPts val="1200"/>
              </a:spcAft>
            </a:pPr>
            <a:r>
              <a:rPr lang="en-US" dirty="0">
                <a:latin typeface="Times New Roman"/>
                <a:ea typeface="Calibri"/>
                <a:cs typeface="Times New Roman"/>
              </a:rPr>
              <a:t>Certainly, no hard-core </a:t>
            </a:r>
            <a:r>
              <a:rPr lang="en-US" dirty="0" err="1">
                <a:latin typeface="Times New Roman"/>
                <a:ea typeface="Calibri"/>
                <a:cs typeface="Times New Roman"/>
              </a:rPr>
              <a:t>Ordoliberalism</a:t>
            </a:r>
            <a:r>
              <a:rPr lang="en-US" dirty="0">
                <a:latin typeface="Times New Roman"/>
                <a:ea typeface="Calibri"/>
                <a:cs typeface="Times New Roman"/>
              </a:rPr>
              <a:t> (</a:t>
            </a:r>
            <a:r>
              <a:rPr lang="en-US" dirty="0" err="1">
                <a:latin typeface="Times New Roman"/>
                <a:ea typeface="Calibri"/>
                <a:cs typeface="Times New Roman"/>
              </a:rPr>
              <a:t>Josten</a:t>
            </a:r>
            <a:r>
              <a:rPr lang="en-US" dirty="0">
                <a:latin typeface="Times New Roman"/>
                <a:ea typeface="Calibri"/>
                <a:cs typeface="Times New Roman"/>
              </a:rPr>
              <a:t> draft, </a:t>
            </a:r>
            <a:r>
              <a:rPr lang="en-US" dirty="0" err="1">
                <a:latin typeface="Times New Roman"/>
                <a:ea typeface="Calibri"/>
                <a:cs typeface="Times New Roman"/>
              </a:rPr>
              <a:t>deconcentration</a:t>
            </a:r>
            <a:r>
              <a:rPr lang="en-US" dirty="0">
                <a:latin typeface="Times New Roman"/>
                <a:ea typeface="Calibri"/>
                <a:cs typeface="Times New Roman"/>
              </a:rPr>
              <a:t>).  </a:t>
            </a:r>
            <a:endParaRPr lang="it-IT" sz="1600" dirty="0">
              <a:ea typeface="Calibri"/>
              <a:cs typeface="Times New Roman"/>
            </a:endParaRPr>
          </a:p>
          <a:p>
            <a:pPr algn="just">
              <a:lnSpc>
                <a:spcPct val="120000"/>
              </a:lnSpc>
              <a:spcAft>
                <a:spcPts val="1200"/>
              </a:spcAft>
            </a:pPr>
            <a:r>
              <a:rPr lang="en-US" b="1" dirty="0">
                <a:latin typeface="Times New Roman"/>
                <a:ea typeface="Calibri"/>
                <a:cs typeface="Times New Roman"/>
              </a:rPr>
              <a:t>Essence of </a:t>
            </a:r>
            <a:r>
              <a:rPr lang="en-US" b="1" dirty="0" err="1">
                <a:latin typeface="Times New Roman"/>
                <a:ea typeface="Calibri"/>
                <a:cs typeface="Times New Roman"/>
              </a:rPr>
              <a:t>ordoliberalism</a:t>
            </a:r>
            <a:r>
              <a:rPr lang="en-US" b="1" dirty="0">
                <a:latin typeface="Times New Roman"/>
                <a:ea typeface="Calibri"/>
                <a:cs typeface="Times New Roman"/>
              </a:rPr>
              <a:t> (Franz </a:t>
            </a:r>
            <a:r>
              <a:rPr lang="en-US" b="1" dirty="0" err="1">
                <a:latin typeface="Times New Roman"/>
                <a:ea typeface="Calibri"/>
                <a:cs typeface="Times New Roman"/>
              </a:rPr>
              <a:t>Böhm</a:t>
            </a:r>
            <a:r>
              <a:rPr lang="en-US" b="1" dirty="0">
                <a:latin typeface="Times New Roman"/>
                <a:ea typeface="Calibri"/>
                <a:cs typeface="Times New Roman"/>
              </a:rPr>
              <a:t>): </a:t>
            </a:r>
            <a:endParaRPr lang="it-IT" b="1" dirty="0">
              <a:ea typeface="Calibri"/>
              <a:cs typeface="Times New Roman"/>
            </a:endParaRPr>
          </a:p>
          <a:p>
            <a:pPr algn="just">
              <a:lnSpc>
                <a:spcPct val="120000"/>
              </a:lnSpc>
              <a:spcAft>
                <a:spcPts val="1200"/>
              </a:spcAft>
            </a:pPr>
            <a:r>
              <a:rPr lang="en-US" i="1" dirty="0">
                <a:latin typeface="Times New Roman"/>
                <a:ea typeface="Calibri"/>
                <a:cs typeface="Times New Roman"/>
              </a:rPr>
              <a:t>t</a:t>
            </a:r>
            <a:r>
              <a:rPr lang="en-US" sz="2000" i="1" dirty="0">
                <a:latin typeface="Times New Roman"/>
                <a:ea typeface="Calibri"/>
                <a:cs typeface="Times New Roman"/>
              </a:rPr>
              <a:t>he real motives behind the enactment of antitrust law were </a:t>
            </a:r>
            <a:r>
              <a:rPr lang="en-US" sz="2000" dirty="0">
                <a:latin typeface="Times New Roman"/>
                <a:ea typeface="Calibri"/>
                <a:cs typeface="Times New Roman"/>
              </a:rPr>
              <a:t>[. . .] </a:t>
            </a:r>
            <a:r>
              <a:rPr lang="en-US" sz="2000" b="1" i="1" dirty="0">
                <a:latin typeface="Times New Roman"/>
                <a:ea typeface="Calibri"/>
                <a:cs typeface="Times New Roman"/>
              </a:rPr>
              <a:t>not economic efficiency and the effectiveness of economic control, but social justice and civil liberties which were held to be threatened by monopolies</a:t>
            </a:r>
            <a:r>
              <a:rPr lang="en-US" sz="2000" i="1" dirty="0">
                <a:latin typeface="Times New Roman"/>
                <a:ea typeface="Calibri"/>
                <a:cs typeface="Times New Roman"/>
              </a:rPr>
              <a:t>. </a:t>
            </a:r>
            <a:endParaRPr lang="it-IT" sz="2000" i="1" dirty="0">
              <a:ea typeface="Calibri"/>
              <a:cs typeface="Times New Roman"/>
            </a:endParaRPr>
          </a:p>
          <a:p>
            <a:pPr algn="ctr">
              <a:lnSpc>
                <a:spcPct val="120000"/>
              </a:lnSpc>
              <a:spcAft>
                <a:spcPts val="1200"/>
              </a:spcAft>
            </a:pPr>
            <a:r>
              <a:rPr lang="en-US" sz="2000" dirty="0">
                <a:latin typeface="Times New Roman"/>
                <a:ea typeface="Calibri"/>
                <a:cs typeface="Times New Roman"/>
              </a:rPr>
              <a:t>Paramount: Idea of competition: ‘freedom of competition’; ‘complete </a:t>
            </a:r>
            <a:r>
              <a:rPr lang="en-US" sz="2000" dirty="0" smtClean="0">
                <a:latin typeface="Times New Roman"/>
                <a:ea typeface="Calibri"/>
                <a:cs typeface="Times New Roman"/>
              </a:rPr>
              <a:t>competition’</a:t>
            </a:r>
          </a:p>
          <a:p>
            <a:pPr algn="ctr">
              <a:lnSpc>
                <a:spcPct val="120000"/>
              </a:lnSpc>
              <a:spcAft>
                <a:spcPts val="1200"/>
              </a:spcAft>
            </a:pPr>
            <a:r>
              <a:rPr lang="en-US" sz="2000" b="1" dirty="0" smtClean="0">
                <a:latin typeface="Times New Roman"/>
                <a:ea typeface="Calibri"/>
                <a:cs typeface="Times New Roman"/>
              </a:rPr>
              <a:t>Competition </a:t>
            </a:r>
            <a:r>
              <a:rPr lang="en-US" sz="2000" b="1" dirty="0">
                <a:latin typeface="Times New Roman"/>
                <a:ea typeface="Calibri"/>
                <a:cs typeface="Times New Roman"/>
              </a:rPr>
              <a:t>as</a:t>
            </a:r>
            <a:r>
              <a:rPr lang="en-US" sz="2000" dirty="0">
                <a:latin typeface="Times New Roman"/>
                <a:ea typeface="Calibri"/>
                <a:cs typeface="Times New Roman"/>
              </a:rPr>
              <a:t> </a:t>
            </a:r>
            <a:r>
              <a:rPr lang="en-US" sz="2000" b="1" i="1" dirty="0" err="1">
                <a:latin typeface="Times New Roman"/>
                <a:ea typeface="Calibri"/>
                <a:cs typeface="Times New Roman"/>
              </a:rPr>
              <a:t>Entmachtungsinstrument</a:t>
            </a:r>
            <a:endParaRPr lang="it-IT" sz="2000" dirty="0">
              <a:ea typeface="Calibri"/>
              <a:cs typeface="Times New Roman"/>
            </a:endParaRPr>
          </a:p>
          <a:p>
            <a:pPr marL="342900" lvl="0" indent="-342900" algn="just">
              <a:lnSpc>
                <a:spcPct val="120000"/>
              </a:lnSpc>
              <a:spcAft>
                <a:spcPts val="1200"/>
              </a:spcAft>
              <a:buFont typeface="Arial" pitchFamily="34" charset="0"/>
              <a:buChar char="•"/>
            </a:pPr>
            <a:r>
              <a:rPr lang="en-US" dirty="0">
                <a:latin typeface="Times New Roman"/>
                <a:ea typeface="Calibri"/>
                <a:cs typeface="Times New Roman"/>
              </a:rPr>
              <a:t>preserving </a:t>
            </a:r>
            <a:r>
              <a:rPr lang="en-US" dirty="0" err="1">
                <a:latin typeface="Times New Roman"/>
                <a:ea typeface="Calibri"/>
                <a:cs typeface="Times New Roman"/>
              </a:rPr>
              <a:t>allocative</a:t>
            </a:r>
            <a:r>
              <a:rPr lang="en-US" dirty="0">
                <a:latin typeface="Times New Roman"/>
                <a:ea typeface="Calibri"/>
                <a:cs typeface="Times New Roman"/>
              </a:rPr>
              <a:t> efficiency </a:t>
            </a:r>
            <a:endParaRPr lang="it-IT" sz="1600" dirty="0">
              <a:ea typeface="Calibri"/>
              <a:cs typeface="Times New Roman"/>
            </a:endParaRPr>
          </a:p>
          <a:p>
            <a:pPr marL="342900" lvl="0" indent="-342900" algn="just">
              <a:lnSpc>
                <a:spcPct val="120000"/>
              </a:lnSpc>
              <a:spcAft>
                <a:spcPts val="1200"/>
              </a:spcAft>
              <a:buFont typeface="Arial" pitchFamily="34" charset="0"/>
              <a:buChar char="•"/>
            </a:pPr>
            <a:r>
              <a:rPr lang="en-US" dirty="0">
                <a:latin typeface="Times New Roman"/>
                <a:ea typeface="Calibri"/>
                <a:cs typeface="Times New Roman"/>
              </a:rPr>
              <a:t>avoiding the democratic system being captured by powerful economic interest groups</a:t>
            </a:r>
            <a:endParaRPr lang="it-IT" sz="1600" dirty="0">
              <a:ea typeface="Calibri"/>
              <a:cs typeface="Times New Roman"/>
            </a:endParaRPr>
          </a:p>
          <a:p>
            <a:pPr marL="342900" lvl="0" indent="-342900" algn="just">
              <a:lnSpc>
                <a:spcPct val="120000"/>
              </a:lnSpc>
              <a:spcAft>
                <a:spcPts val="1200"/>
              </a:spcAft>
              <a:buFont typeface="Arial" pitchFamily="34" charset="0"/>
              <a:buChar char="•"/>
            </a:pPr>
            <a:r>
              <a:rPr lang="en-US" dirty="0">
                <a:latin typeface="Times New Roman"/>
                <a:ea typeface="Calibri"/>
                <a:cs typeface="Times New Roman"/>
              </a:rPr>
              <a:t>maintaining legitimacy </a:t>
            </a:r>
            <a:endParaRPr lang="it-IT" sz="1600" dirty="0">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13</a:t>
            </a:fld>
            <a:endParaRPr lang="it-IT"/>
          </a:p>
        </p:txBody>
      </p:sp>
    </p:spTree>
    <p:extLst>
      <p:ext uri="{BB962C8B-B14F-4D97-AF65-F5344CB8AC3E}">
        <p14:creationId xmlns:p14="http://schemas.microsoft.com/office/powerpoint/2010/main" xmlns="" val="1515706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260648"/>
            <a:ext cx="8712968" cy="6646948"/>
          </a:xfrm>
          <a:prstGeom prst="rect">
            <a:avLst/>
          </a:prstGeom>
        </p:spPr>
        <p:txBody>
          <a:bodyPr wrap="square">
            <a:spAutoFit/>
          </a:bodyPr>
          <a:lstStyle/>
          <a:p>
            <a:pPr marL="342900" lvl="0" indent="-342900" algn="just">
              <a:lnSpc>
                <a:spcPct val="120000"/>
              </a:lnSpc>
              <a:spcAft>
                <a:spcPts val="500"/>
              </a:spcAft>
            </a:pPr>
            <a:r>
              <a:rPr lang="en-US" b="1" dirty="0" smtClean="0">
                <a:latin typeface="Times New Roman"/>
                <a:ea typeface="Calibri"/>
                <a:cs typeface="Times New Roman"/>
              </a:rPr>
              <a:t>D. </a:t>
            </a:r>
            <a:r>
              <a:rPr lang="en-US" sz="2400" b="1" dirty="0" smtClean="0">
                <a:latin typeface="Times New Roman"/>
                <a:ea typeface="Calibri"/>
                <a:cs typeface="Times New Roman"/>
              </a:rPr>
              <a:t>30 </a:t>
            </a:r>
            <a:r>
              <a:rPr lang="en-US" sz="2400" b="1" dirty="0">
                <a:latin typeface="Times New Roman"/>
                <a:ea typeface="Calibri"/>
                <a:cs typeface="Times New Roman"/>
              </a:rPr>
              <a:t>years pass, and Commission adopts the “more economic approach”</a:t>
            </a:r>
            <a:endParaRPr lang="it-IT" sz="2400" dirty="0">
              <a:ea typeface="Calibri"/>
              <a:cs typeface="Times New Roman"/>
            </a:endParaRPr>
          </a:p>
          <a:p>
            <a:pPr algn="just">
              <a:lnSpc>
                <a:spcPct val="120000"/>
              </a:lnSpc>
              <a:spcAft>
                <a:spcPts val="500"/>
              </a:spcAft>
            </a:pPr>
            <a:r>
              <a:rPr lang="en-US" sz="2400" b="1" dirty="0">
                <a:latin typeface="Times New Roman"/>
                <a:ea typeface="Calibri"/>
                <a:cs typeface="Times New Roman"/>
              </a:rPr>
              <a:t> </a:t>
            </a:r>
            <a:r>
              <a:rPr lang="en-US" sz="2400" b="1" dirty="0" smtClean="0">
                <a:latin typeface="Times New Roman"/>
                <a:ea typeface="Calibri"/>
                <a:cs typeface="Times New Roman"/>
              </a:rPr>
              <a:t>Commission’s </a:t>
            </a:r>
            <a:r>
              <a:rPr lang="en-US" sz="2400" b="1" dirty="0">
                <a:latin typeface="Times New Roman"/>
                <a:ea typeface="Calibri"/>
                <a:cs typeface="Times New Roman"/>
              </a:rPr>
              <a:t>2004 Article 81.3 Guidelines (since repealed): </a:t>
            </a:r>
            <a:endParaRPr lang="it-IT" sz="2400" dirty="0">
              <a:ea typeface="Calibri"/>
              <a:cs typeface="Times New Roman"/>
            </a:endParaRPr>
          </a:p>
          <a:p>
            <a:pPr algn="just">
              <a:lnSpc>
                <a:spcPct val="115000"/>
              </a:lnSpc>
              <a:spcAft>
                <a:spcPts val="0"/>
              </a:spcAft>
            </a:pPr>
            <a:endParaRPr lang="en-US" sz="2400" b="1" dirty="0" smtClean="0">
              <a:latin typeface="Times New Roman"/>
              <a:ea typeface="Calibri"/>
              <a:cs typeface="Times New Roman"/>
            </a:endParaRPr>
          </a:p>
          <a:p>
            <a:pPr algn="just">
              <a:lnSpc>
                <a:spcPct val="115000"/>
              </a:lnSpc>
              <a:spcAft>
                <a:spcPts val="0"/>
              </a:spcAft>
            </a:pPr>
            <a:r>
              <a:rPr lang="en-US" sz="2400" b="1" i="1" dirty="0" smtClean="0">
                <a:latin typeface="Times New Roman"/>
                <a:ea typeface="Calibri"/>
                <a:cs typeface="Times New Roman"/>
              </a:rPr>
              <a:t>The </a:t>
            </a:r>
            <a:r>
              <a:rPr lang="en-US" sz="2400" b="1" i="1" dirty="0">
                <a:latin typeface="Times New Roman"/>
                <a:ea typeface="Calibri"/>
                <a:cs typeface="Times New Roman"/>
              </a:rPr>
              <a:t>objective of Article 81 [now 101] is to protect competition on the market as a means of enhancing consumer welfare and of ensuring an efficient allocation of resources. </a:t>
            </a:r>
            <a:endParaRPr lang="it-IT" sz="2400" i="1" dirty="0">
              <a:ea typeface="Calibri"/>
              <a:cs typeface="Times New Roman"/>
            </a:endParaRPr>
          </a:p>
          <a:p>
            <a:pPr algn="just">
              <a:lnSpc>
                <a:spcPct val="115000"/>
              </a:lnSpc>
              <a:spcAft>
                <a:spcPts val="0"/>
              </a:spcAft>
            </a:pPr>
            <a:r>
              <a:rPr lang="en-US" sz="2400" b="1" dirty="0">
                <a:latin typeface="Times New Roman"/>
                <a:ea typeface="Calibri"/>
                <a:cs typeface="Times New Roman"/>
              </a:rPr>
              <a:t> </a:t>
            </a:r>
            <a:endParaRPr lang="it-IT" sz="2400" dirty="0">
              <a:ea typeface="Calibri"/>
              <a:cs typeface="Times New Roman"/>
            </a:endParaRPr>
          </a:p>
          <a:p>
            <a:pPr algn="just">
              <a:lnSpc>
                <a:spcPct val="115000"/>
              </a:lnSpc>
              <a:spcAft>
                <a:spcPts val="0"/>
              </a:spcAft>
            </a:pPr>
            <a:r>
              <a:rPr lang="en-US" sz="2400" dirty="0" smtClean="0">
                <a:latin typeface="Times New Roman"/>
                <a:ea typeface="Calibri"/>
                <a:cs typeface="Times New Roman"/>
              </a:rPr>
              <a:t>[But</a:t>
            </a:r>
            <a:r>
              <a:rPr lang="en-US" sz="2400" dirty="0">
                <a:latin typeface="Times New Roman"/>
                <a:ea typeface="Calibri"/>
                <a:cs typeface="Times New Roman"/>
              </a:rPr>
              <a:t>: “competitive process”,  “competition on the merits” </a:t>
            </a:r>
            <a:r>
              <a:rPr lang="en-US" sz="2400" dirty="0" smtClean="0">
                <a:latin typeface="Times New Roman"/>
                <a:ea typeface="Calibri"/>
                <a:cs typeface="Times New Roman"/>
              </a:rPr>
              <a:t>]</a:t>
            </a:r>
            <a:endParaRPr lang="it-IT" sz="2400" dirty="0">
              <a:ea typeface="Calibri"/>
              <a:cs typeface="Times New Roman"/>
            </a:endParaRPr>
          </a:p>
          <a:p>
            <a:pPr algn="just">
              <a:lnSpc>
                <a:spcPct val="115000"/>
              </a:lnSpc>
              <a:spcAft>
                <a:spcPts val="0"/>
              </a:spcAft>
            </a:pPr>
            <a:r>
              <a:rPr lang="en-US" sz="2400" dirty="0">
                <a:latin typeface="Times New Roman"/>
                <a:ea typeface="Calibri"/>
                <a:cs typeface="Times New Roman"/>
              </a:rPr>
              <a:t> </a:t>
            </a:r>
            <a:endParaRPr lang="it-IT" sz="2400" dirty="0">
              <a:ea typeface="Calibri"/>
              <a:cs typeface="Times New Roman"/>
            </a:endParaRPr>
          </a:p>
          <a:p>
            <a:pPr algn="just">
              <a:lnSpc>
                <a:spcPct val="115000"/>
              </a:lnSpc>
              <a:spcAft>
                <a:spcPts val="0"/>
              </a:spcAft>
            </a:pPr>
            <a:r>
              <a:rPr lang="en-US" sz="2400" dirty="0">
                <a:latin typeface="Times New Roman"/>
                <a:ea typeface="Calibri"/>
                <a:cs typeface="Times New Roman"/>
              </a:rPr>
              <a:t>[Merger </a:t>
            </a:r>
            <a:r>
              <a:rPr lang="en-US" sz="2400" dirty="0" err="1">
                <a:latin typeface="Times New Roman"/>
                <a:ea typeface="Calibri"/>
                <a:cs typeface="Times New Roman"/>
              </a:rPr>
              <a:t>Guidelies</a:t>
            </a:r>
            <a:r>
              <a:rPr lang="en-US" sz="2400" dirty="0">
                <a:latin typeface="Times New Roman"/>
                <a:ea typeface="Calibri"/>
                <a:cs typeface="Times New Roman"/>
              </a:rPr>
              <a:t>; Article 102 Guidelines</a:t>
            </a:r>
            <a:r>
              <a:rPr lang="en-US" sz="2400" dirty="0" smtClean="0">
                <a:latin typeface="Times New Roman"/>
                <a:ea typeface="Calibri"/>
                <a:cs typeface="Times New Roman"/>
              </a:rPr>
              <a:t>]</a:t>
            </a:r>
          </a:p>
          <a:p>
            <a:pPr algn="just">
              <a:lnSpc>
                <a:spcPct val="115000"/>
              </a:lnSpc>
              <a:spcAft>
                <a:spcPts val="0"/>
              </a:spcAft>
            </a:pPr>
            <a:endParaRPr lang="en-US" sz="2400" dirty="0" smtClean="0">
              <a:latin typeface="Times New Roman"/>
              <a:ea typeface="Calibri"/>
              <a:cs typeface="Times New Roman"/>
            </a:endParaRPr>
          </a:p>
          <a:p>
            <a:pPr algn="just">
              <a:lnSpc>
                <a:spcPct val="115000"/>
              </a:lnSpc>
              <a:spcAft>
                <a:spcPts val="0"/>
              </a:spcAft>
            </a:pPr>
            <a:r>
              <a:rPr lang="en-US" sz="2400" b="1" dirty="0" smtClean="0">
                <a:latin typeface="Times New Roman"/>
                <a:ea typeface="Calibri"/>
                <a:cs typeface="Times New Roman"/>
              </a:rPr>
              <a:t>Statements of Commissioner </a:t>
            </a:r>
            <a:r>
              <a:rPr lang="en-US" sz="2400" b="1" dirty="0" err="1" smtClean="0">
                <a:latin typeface="Times New Roman"/>
                <a:ea typeface="Calibri"/>
                <a:cs typeface="Times New Roman"/>
              </a:rPr>
              <a:t>Monti</a:t>
            </a:r>
            <a:endParaRPr lang="en-US" sz="2400" b="1" dirty="0" smtClean="0">
              <a:latin typeface="Times New Roman"/>
              <a:ea typeface="Calibri"/>
              <a:cs typeface="Times New Roman"/>
            </a:endParaRPr>
          </a:p>
          <a:p>
            <a:pPr algn="just">
              <a:lnSpc>
                <a:spcPct val="115000"/>
              </a:lnSpc>
              <a:spcAft>
                <a:spcPts val="0"/>
              </a:spcAft>
            </a:pPr>
            <a:endParaRPr lang="en-US" sz="2400" dirty="0" smtClean="0">
              <a:latin typeface="Times New Roman"/>
              <a:ea typeface="Calibri"/>
              <a:cs typeface="Times New Roman"/>
            </a:endParaRPr>
          </a:p>
          <a:p>
            <a:pPr algn="just">
              <a:lnSpc>
                <a:spcPct val="115000"/>
              </a:lnSpc>
              <a:spcAft>
                <a:spcPts val="0"/>
              </a:spcAft>
            </a:pPr>
            <a:r>
              <a:rPr lang="en-US" sz="2400" dirty="0">
                <a:latin typeface="Times New Roman"/>
                <a:ea typeface="Calibri"/>
                <a:cs typeface="Times New Roman"/>
              </a:rPr>
              <a:t> </a:t>
            </a:r>
            <a:endParaRPr lang="it-IT" sz="2400" dirty="0">
              <a:ea typeface="Calibri"/>
              <a:cs typeface="Times New Roman"/>
            </a:endParaRPr>
          </a:p>
        </p:txBody>
      </p:sp>
      <p:sp>
        <p:nvSpPr>
          <p:cNvPr id="3" name="Segnaposto piè di pagina 2"/>
          <p:cNvSpPr>
            <a:spLocks noGrp="1"/>
          </p:cNvSpPr>
          <p:nvPr>
            <p:ph type="ftr" sz="quarter" idx="11"/>
          </p:nvPr>
        </p:nvSpPr>
        <p:spPr/>
        <p:txBody>
          <a:bodyPr/>
          <a:lstStyle/>
          <a:p>
            <a:r>
              <a:rPr lang="en-US" dirty="0" err="1" smtClean="0"/>
              <a:t>Osti</a:t>
            </a:r>
            <a:r>
              <a:rPr lang="en-US" dirty="0" smtClean="0"/>
              <a:t> - Making Sense of Global Antitrust </a:t>
            </a:r>
            <a:endParaRPr lang="it-IT" dirty="0"/>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14</a:t>
            </a:fld>
            <a:endParaRPr lang="it-IT"/>
          </a:p>
        </p:txBody>
      </p:sp>
    </p:spTree>
    <p:extLst>
      <p:ext uri="{BB962C8B-B14F-4D97-AF65-F5344CB8AC3E}">
        <p14:creationId xmlns:p14="http://schemas.microsoft.com/office/powerpoint/2010/main" xmlns="" val="3561361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188640"/>
            <a:ext cx="8856984" cy="6703374"/>
          </a:xfrm>
          <a:prstGeom prst="rect">
            <a:avLst/>
          </a:prstGeom>
        </p:spPr>
        <p:txBody>
          <a:bodyPr wrap="square">
            <a:spAutoFit/>
          </a:bodyPr>
          <a:lstStyle/>
          <a:p>
            <a:pPr algn="just">
              <a:lnSpc>
                <a:spcPct val="120000"/>
              </a:lnSpc>
              <a:spcAft>
                <a:spcPts val="500"/>
              </a:spcAft>
            </a:pPr>
            <a:r>
              <a:rPr lang="en-US" b="1" dirty="0" smtClean="0">
                <a:latin typeface="Times New Roman"/>
                <a:ea typeface="Calibri"/>
                <a:cs typeface="Times New Roman"/>
              </a:rPr>
              <a:t>E</a:t>
            </a:r>
            <a:r>
              <a:rPr lang="en-US" b="1" dirty="0" smtClean="0">
                <a:latin typeface="Times New Roman"/>
                <a:ea typeface="Calibri"/>
                <a:cs typeface="Times New Roman"/>
              </a:rPr>
              <a:t>.  </a:t>
            </a:r>
            <a:r>
              <a:rPr lang="en-US" b="1" dirty="0" smtClean="0">
                <a:latin typeface="Times New Roman"/>
                <a:ea typeface="Calibri"/>
                <a:cs typeface="Times New Roman"/>
              </a:rPr>
              <a:t>2007</a:t>
            </a:r>
            <a:r>
              <a:rPr lang="en-US" b="1" dirty="0" smtClean="0">
                <a:solidFill>
                  <a:srgbClr val="FF0000"/>
                </a:solidFill>
                <a:latin typeface="Times New Roman"/>
                <a:ea typeface="Calibri"/>
                <a:cs typeface="Times New Roman"/>
              </a:rPr>
              <a:t> </a:t>
            </a:r>
            <a:r>
              <a:rPr lang="en-US" b="1" dirty="0" smtClean="0">
                <a:latin typeface="Times New Roman"/>
                <a:ea typeface="Calibri"/>
                <a:cs typeface="Times New Roman"/>
              </a:rPr>
              <a:t>British </a:t>
            </a:r>
            <a:r>
              <a:rPr lang="en-US" b="1" dirty="0">
                <a:latin typeface="Times New Roman"/>
                <a:ea typeface="Calibri"/>
                <a:cs typeface="Times New Roman"/>
              </a:rPr>
              <a:t>Airways</a:t>
            </a:r>
            <a:r>
              <a:rPr lang="en-US" dirty="0">
                <a:latin typeface="Times New Roman"/>
                <a:ea typeface="Calibri"/>
                <a:cs typeface="Times New Roman"/>
              </a:rPr>
              <a:t> </a:t>
            </a:r>
            <a:endParaRPr lang="it-IT" sz="1600" dirty="0">
              <a:ea typeface="Calibri"/>
              <a:cs typeface="Times New Roman"/>
            </a:endParaRPr>
          </a:p>
          <a:p>
            <a:pPr algn="just">
              <a:lnSpc>
                <a:spcPct val="115000"/>
              </a:lnSpc>
              <a:spcAft>
                <a:spcPts val="0"/>
              </a:spcAft>
            </a:pPr>
            <a:r>
              <a:rPr lang="en-US" i="1" dirty="0">
                <a:latin typeface="Times New Roman"/>
                <a:ea typeface="Calibri"/>
                <a:cs typeface="Times New Roman"/>
              </a:rPr>
              <a:t>Moreover, </a:t>
            </a:r>
            <a:r>
              <a:rPr lang="en-US" b="1" i="1" dirty="0">
                <a:latin typeface="Times New Roman"/>
                <a:ea typeface="Calibri"/>
                <a:cs typeface="Times New Roman"/>
              </a:rPr>
              <a:t>as the Court has already held in paragraph 26 of its judgment in </a:t>
            </a:r>
            <a:r>
              <a:rPr lang="en-US" b="1" i="1" dirty="0" err="1">
                <a:latin typeface="Times New Roman"/>
                <a:ea typeface="Calibri"/>
                <a:cs typeface="Times New Roman"/>
              </a:rPr>
              <a:t>Europemballage</a:t>
            </a:r>
            <a:r>
              <a:rPr lang="en-US" b="1" i="1" dirty="0">
                <a:latin typeface="Times New Roman"/>
                <a:ea typeface="Calibri"/>
                <a:cs typeface="Times New Roman"/>
              </a:rPr>
              <a:t> and Continental Can, Article 82 EC is aimed not only at practices which may cause prejudice to consumers directly, but also at those which are detrimental to them through their impact on an effective competition structure</a:t>
            </a:r>
            <a:r>
              <a:rPr lang="en-US" i="1" dirty="0">
                <a:latin typeface="Times New Roman"/>
                <a:ea typeface="Calibri"/>
                <a:cs typeface="Times New Roman"/>
              </a:rPr>
              <a:t>, such as is mentioned in Article 3(1)(g) EC</a:t>
            </a:r>
            <a:r>
              <a:rPr lang="en-US" i="1" dirty="0" smtClean="0">
                <a:latin typeface="Times New Roman"/>
                <a:ea typeface="Calibri"/>
                <a:cs typeface="Times New Roman"/>
              </a:rPr>
              <a:t>.</a:t>
            </a:r>
          </a:p>
          <a:p>
            <a:pPr algn="just">
              <a:lnSpc>
                <a:spcPct val="115000"/>
              </a:lnSpc>
              <a:spcAft>
                <a:spcPts val="0"/>
              </a:spcAft>
            </a:pPr>
            <a:endParaRPr lang="en-US" sz="1600" i="1" dirty="0" smtClean="0">
              <a:latin typeface="Times New Roman"/>
              <a:ea typeface="Calibri"/>
              <a:cs typeface="Times New Roman"/>
            </a:endParaRPr>
          </a:p>
          <a:p>
            <a:pPr algn="just">
              <a:lnSpc>
                <a:spcPct val="120000"/>
              </a:lnSpc>
              <a:spcAft>
                <a:spcPts val="500"/>
              </a:spcAft>
            </a:pPr>
            <a:r>
              <a:rPr lang="en-US" dirty="0" smtClean="0">
                <a:latin typeface="Times New Roman"/>
                <a:ea typeface="Calibri"/>
                <a:cs typeface="Times New Roman"/>
              </a:rPr>
              <a:t>AG </a:t>
            </a:r>
            <a:r>
              <a:rPr lang="en-US" dirty="0" err="1" smtClean="0">
                <a:latin typeface="Times New Roman"/>
                <a:ea typeface="Calibri"/>
                <a:cs typeface="Times New Roman"/>
              </a:rPr>
              <a:t>Kokott</a:t>
            </a:r>
            <a:r>
              <a:rPr lang="en-US" dirty="0" smtClean="0">
                <a:latin typeface="Times New Roman"/>
                <a:ea typeface="Calibri"/>
                <a:cs typeface="Times New Roman"/>
              </a:rPr>
              <a:t>: </a:t>
            </a:r>
            <a:endParaRPr lang="it-IT" dirty="0" smtClean="0">
              <a:ea typeface="Calibri"/>
              <a:cs typeface="Times New Roman"/>
            </a:endParaRPr>
          </a:p>
          <a:p>
            <a:pPr algn="just">
              <a:lnSpc>
                <a:spcPct val="115000"/>
              </a:lnSpc>
              <a:spcAft>
                <a:spcPts val="0"/>
              </a:spcAft>
            </a:pPr>
            <a:r>
              <a:rPr lang="en-US" i="1" dirty="0" smtClean="0">
                <a:latin typeface="Times New Roman"/>
                <a:ea typeface="Calibri"/>
                <a:cs typeface="Times New Roman"/>
              </a:rPr>
              <a:t>The starting-point here must be the protective purpose of Article 82 EC. The provision forms part of a system designed to protect competition within the internal market from distortions (Article 3(1)(g) EC). Accordingly, Article 82 EC, like the other competition rules of the Treaty, </a:t>
            </a:r>
            <a:r>
              <a:rPr lang="en-US" b="1" i="1" dirty="0" smtClean="0">
                <a:latin typeface="Times New Roman"/>
                <a:ea typeface="Calibri"/>
                <a:cs typeface="Times New Roman"/>
              </a:rPr>
              <a:t>is not designed only or primarily to protect the immediate interests of individual competitors or consumers, but to protect the structure of the market and thus </a:t>
            </a:r>
            <a:r>
              <a:rPr lang="en-US" b="1" dirty="0" smtClean="0">
                <a:latin typeface="Times New Roman"/>
                <a:ea typeface="Calibri"/>
                <a:cs typeface="Times New Roman"/>
              </a:rPr>
              <a:t>competition as such (as an institution)</a:t>
            </a:r>
            <a:r>
              <a:rPr lang="en-US" b="1" i="1" dirty="0" smtClean="0">
                <a:latin typeface="Times New Roman"/>
                <a:ea typeface="Calibri"/>
                <a:cs typeface="Times New Roman"/>
              </a:rPr>
              <a:t>, which has already been weakened by the presence of the dominant undertaking on the market</a:t>
            </a:r>
            <a:r>
              <a:rPr lang="en-US" i="1" dirty="0" smtClean="0">
                <a:latin typeface="Times New Roman"/>
                <a:ea typeface="Calibri"/>
                <a:cs typeface="Times New Roman"/>
              </a:rPr>
              <a:t>.  In this way, consumers are also indirectly protected.  Because where competition as such is damaged, disadvantages for consumers are also to be feared. </a:t>
            </a:r>
            <a:endParaRPr lang="it-IT" i="1" dirty="0" smtClean="0">
              <a:ea typeface="Calibri"/>
              <a:cs typeface="Times New Roman"/>
            </a:endParaRPr>
          </a:p>
          <a:p>
            <a:pPr algn="just">
              <a:lnSpc>
                <a:spcPct val="120000"/>
              </a:lnSpc>
              <a:spcAft>
                <a:spcPts val="500"/>
              </a:spcAft>
            </a:pPr>
            <a:r>
              <a:rPr lang="en-US" dirty="0" smtClean="0">
                <a:latin typeface="Times New Roman"/>
                <a:ea typeface="Calibri"/>
                <a:cs typeface="Times New Roman"/>
              </a:rPr>
              <a:t> </a:t>
            </a:r>
            <a:endParaRPr lang="it-IT" dirty="0" smtClean="0">
              <a:ea typeface="Calibri"/>
              <a:cs typeface="Times New Roman"/>
            </a:endParaRPr>
          </a:p>
          <a:p>
            <a:pPr algn="just">
              <a:lnSpc>
                <a:spcPct val="120000"/>
              </a:lnSpc>
              <a:spcAft>
                <a:spcPts val="500"/>
              </a:spcAft>
            </a:pPr>
            <a:r>
              <a:rPr lang="en-US" b="1" dirty="0" smtClean="0">
                <a:latin typeface="Times New Roman"/>
                <a:ea typeface="Calibri"/>
                <a:cs typeface="Times New Roman"/>
              </a:rPr>
              <a:t>Competition as an Institution</a:t>
            </a:r>
            <a:r>
              <a:rPr lang="en-US" dirty="0" smtClean="0">
                <a:latin typeface="Times New Roman"/>
                <a:ea typeface="Calibri"/>
                <a:cs typeface="Times New Roman"/>
              </a:rPr>
              <a:t>: </a:t>
            </a:r>
            <a:r>
              <a:rPr lang="en-US" dirty="0" err="1" smtClean="0">
                <a:latin typeface="Times New Roman"/>
                <a:ea typeface="Calibri"/>
                <a:cs typeface="Times New Roman"/>
              </a:rPr>
              <a:t>Relativization</a:t>
            </a:r>
            <a:r>
              <a:rPr lang="en-US" dirty="0" smtClean="0">
                <a:latin typeface="Times New Roman"/>
                <a:ea typeface="Calibri"/>
                <a:cs typeface="Times New Roman"/>
              </a:rPr>
              <a:t> of private law rights (freedom of contract and of competition) for the general well-functioning of the market within a ‘public law’ perspective of competition: Franz </a:t>
            </a:r>
            <a:r>
              <a:rPr lang="en-US" dirty="0" err="1" smtClean="0">
                <a:latin typeface="Times New Roman"/>
                <a:ea typeface="Calibri"/>
                <a:cs typeface="Times New Roman"/>
              </a:rPr>
              <a:t>Böhm</a:t>
            </a:r>
            <a:r>
              <a:rPr lang="en-US" dirty="0" smtClean="0">
                <a:latin typeface="Times New Roman"/>
                <a:ea typeface="Calibri"/>
                <a:cs typeface="Times New Roman"/>
              </a:rPr>
              <a:t>, Ludwig Raiser</a:t>
            </a:r>
            <a:endParaRPr lang="it-IT" dirty="0" smtClean="0">
              <a:ea typeface="Calibri"/>
              <a:cs typeface="Times New Roman"/>
            </a:endParaRPr>
          </a:p>
        </p:txBody>
      </p:sp>
      <p:sp>
        <p:nvSpPr>
          <p:cNvPr id="3" name="Segnaposto piè di pagina 2"/>
          <p:cNvSpPr>
            <a:spLocks noGrp="1"/>
          </p:cNvSpPr>
          <p:nvPr>
            <p:ph type="ftr" sz="quarter" idx="11"/>
          </p:nvPr>
        </p:nvSpPr>
        <p:spPr/>
        <p:txBody>
          <a:bodyPr/>
          <a:lstStyle/>
          <a:p>
            <a:r>
              <a:rPr lang="en-US" dirty="0" err="1" smtClean="0"/>
              <a:t>Osti</a:t>
            </a:r>
            <a:r>
              <a:rPr lang="en-US" dirty="0" smtClean="0"/>
              <a:t> - Making Sense of Global Antitrust - 19.IX.2014</a:t>
            </a:r>
            <a:endParaRPr lang="it-IT" dirty="0"/>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15</a:t>
            </a:fld>
            <a:endParaRPr lang="it-IT"/>
          </a:p>
        </p:txBody>
      </p:sp>
    </p:spTree>
    <p:extLst>
      <p:ext uri="{BB962C8B-B14F-4D97-AF65-F5344CB8AC3E}">
        <p14:creationId xmlns:p14="http://schemas.microsoft.com/office/powerpoint/2010/main" xmlns="" val="6055246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16</a:t>
            </a:fld>
            <a:endParaRPr lang="it-IT"/>
          </a:p>
        </p:txBody>
      </p:sp>
      <p:sp>
        <p:nvSpPr>
          <p:cNvPr id="4" name="Rettangolo 3"/>
          <p:cNvSpPr/>
          <p:nvPr/>
        </p:nvSpPr>
        <p:spPr>
          <a:xfrm>
            <a:off x="179512" y="254338"/>
            <a:ext cx="8784976" cy="6370975"/>
          </a:xfrm>
          <a:prstGeom prst="rect">
            <a:avLst/>
          </a:prstGeom>
        </p:spPr>
        <p:txBody>
          <a:bodyPr wrap="square">
            <a:spAutoFit/>
          </a:bodyPr>
          <a:lstStyle/>
          <a:p>
            <a:pPr algn="just">
              <a:lnSpc>
                <a:spcPct val="115000"/>
              </a:lnSpc>
              <a:spcAft>
                <a:spcPts val="0"/>
              </a:spcAft>
            </a:pPr>
            <a:r>
              <a:rPr lang="en-GB" sz="2000" b="1" dirty="0" smtClean="0">
                <a:latin typeface="Times New Roman"/>
                <a:ea typeface="Calibri"/>
                <a:cs typeface="Times New Roman"/>
              </a:rPr>
              <a:t>F</a:t>
            </a:r>
            <a:r>
              <a:rPr lang="en-GB" sz="2000" dirty="0" smtClean="0">
                <a:latin typeface="Times New Roman"/>
                <a:ea typeface="Calibri"/>
                <a:cs typeface="Times New Roman"/>
              </a:rPr>
              <a:t>. </a:t>
            </a:r>
            <a:r>
              <a:rPr lang="en-GB" sz="2000" b="1" dirty="0" smtClean="0">
                <a:latin typeface="Times New Roman"/>
                <a:ea typeface="Calibri"/>
                <a:cs typeface="Times New Roman"/>
              </a:rPr>
              <a:t>2009 </a:t>
            </a:r>
            <a:r>
              <a:rPr lang="en-GB" sz="2000" b="1" dirty="0" err="1" smtClean="0">
                <a:latin typeface="Times New Roman"/>
                <a:ea typeface="Calibri"/>
                <a:cs typeface="Times New Roman"/>
              </a:rPr>
              <a:t>Glaxo</a:t>
            </a:r>
            <a:r>
              <a:rPr lang="en-GB" sz="2000" dirty="0" smtClean="0">
                <a:latin typeface="Times New Roman"/>
                <a:ea typeface="Calibri"/>
                <a:cs typeface="Times New Roman"/>
              </a:rPr>
              <a:t>  (parallel trade)</a:t>
            </a:r>
            <a:endParaRPr lang="it-IT" sz="2000" dirty="0" smtClean="0">
              <a:latin typeface="Times New Roman"/>
              <a:ea typeface="Calibri"/>
              <a:cs typeface="Times New Roman"/>
            </a:endParaRPr>
          </a:p>
          <a:p>
            <a:pPr algn="just">
              <a:lnSpc>
                <a:spcPct val="115000"/>
              </a:lnSpc>
              <a:spcAft>
                <a:spcPts val="0"/>
              </a:spcAft>
            </a:pPr>
            <a:r>
              <a:rPr lang="en-US" sz="2000" dirty="0" smtClean="0">
                <a:latin typeface="Times New Roman"/>
                <a:ea typeface="Calibri"/>
                <a:cs typeface="Times New Roman"/>
              </a:rPr>
              <a:t>General Court: </a:t>
            </a:r>
            <a:endParaRPr lang="it-IT" sz="2000" dirty="0" smtClean="0">
              <a:ea typeface="Calibri"/>
              <a:cs typeface="Times New Roman"/>
            </a:endParaRPr>
          </a:p>
          <a:p>
            <a:pPr algn="just">
              <a:lnSpc>
                <a:spcPct val="115000"/>
              </a:lnSpc>
              <a:spcAft>
                <a:spcPts val="0"/>
              </a:spcAft>
            </a:pPr>
            <a:r>
              <a:rPr lang="en-US" sz="2000" dirty="0" smtClean="0">
                <a:latin typeface="Times New Roman"/>
                <a:ea typeface="Calibri"/>
                <a:cs typeface="Times New Roman"/>
              </a:rPr>
              <a:t>[T]</a:t>
            </a:r>
            <a:r>
              <a:rPr lang="en-US" sz="2000" i="1" dirty="0" smtClean="0">
                <a:latin typeface="Times New Roman"/>
                <a:ea typeface="Calibri"/>
                <a:cs typeface="Times New Roman"/>
              </a:rPr>
              <a:t>he objective assigned to Article 81(1) </a:t>
            </a:r>
            <a:r>
              <a:rPr lang="en-US" sz="2000" i="1" dirty="0" smtClean="0">
                <a:latin typeface="Times New Roman"/>
                <a:ea typeface="Calibri"/>
                <a:cs typeface="Times New Roman"/>
              </a:rPr>
              <a:t>EC </a:t>
            </a:r>
            <a:r>
              <a:rPr lang="en-US" sz="2000" dirty="0" smtClean="0">
                <a:latin typeface="Times New Roman"/>
                <a:ea typeface="Calibri"/>
                <a:cs typeface="Times New Roman"/>
              </a:rPr>
              <a:t>[…]</a:t>
            </a:r>
            <a:r>
              <a:rPr lang="en-US" sz="2000" i="1" dirty="0" smtClean="0">
                <a:latin typeface="Times New Roman"/>
                <a:ea typeface="Calibri"/>
                <a:cs typeface="Times New Roman"/>
              </a:rPr>
              <a:t> </a:t>
            </a:r>
            <a:r>
              <a:rPr lang="en-US" sz="2000" b="1" i="1" dirty="0" smtClean="0">
                <a:latin typeface="Times New Roman"/>
                <a:ea typeface="Calibri"/>
                <a:cs typeface="Times New Roman"/>
              </a:rPr>
              <a:t>is to prevent undertakings, by restricting competition between themselves or with third parties, from reducing the welfare of the final consumer</a:t>
            </a:r>
            <a:r>
              <a:rPr lang="en-US" sz="2000" i="1" dirty="0" smtClean="0">
                <a:latin typeface="Times New Roman"/>
                <a:ea typeface="Calibri"/>
                <a:cs typeface="Times New Roman"/>
              </a:rPr>
              <a:t> of the products in question</a:t>
            </a:r>
            <a:r>
              <a:rPr lang="en-US" sz="2000" i="1" dirty="0" smtClean="0">
                <a:latin typeface="Times New Roman"/>
                <a:ea typeface="Calibri"/>
                <a:cs typeface="Times New Roman"/>
              </a:rPr>
              <a:t>.</a:t>
            </a:r>
          </a:p>
          <a:p>
            <a:pPr algn="just">
              <a:lnSpc>
                <a:spcPct val="115000"/>
              </a:lnSpc>
              <a:spcAft>
                <a:spcPts val="0"/>
              </a:spcAft>
            </a:pPr>
            <a:endParaRPr lang="en-US" sz="2000" i="1" dirty="0" smtClean="0">
              <a:latin typeface="Times New Roman"/>
              <a:ea typeface="Calibri"/>
              <a:cs typeface="Times New Roman"/>
            </a:endParaRPr>
          </a:p>
          <a:p>
            <a:pPr>
              <a:spcAft>
                <a:spcPts val="0"/>
              </a:spcAft>
            </a:pPr>
            <a:r>
              <a:rPr lang="en-US" sz="2000" dirty="0" smtClean="0">
                <a:latin typeface="Times New Roman"/>
                <a:ea typeface="Calibri"/>
                <a:cs typeface="Times New Roman"/>
              </a:rPr>
              <a:t>But, Court of Justice: </a:t>
            </a:r>
            <a:endParaRPr lang="it-IT" sz="2000" dirty="0" smtClean="0">
              <a:ea typeface="Calibri"/>
              <a:cs typeface="Times New Roman"/>
            </a:endParaRPr>
          </a:p>
          <a:p>
            <a:pPr indent="-342265" algn="just">
              <a:spcAft>
                <a:spcPts val="1200"/>
              </a:spcAft>
            </a:pPr>
            <a:r>
              <a:rPr lang="en-US" sz="2000" i="1" dirty="0" smtClean="0">
                <a:latin typeface="Times New Roman"/>
                <a:ea typeface="Times New Roman"/>
              </a:rPr>
              <a:t>With respect to the Court of First Instance’s statement that, while it is accepted that an agreement intended to limit parallel trade must in principle be considered to have as its object the restriction of competition, that applies in so far as it may be presumed to deprive final consumers of the advantages of effective competition in terms of supply or price, </a:t>
            </a:r>
            <a:r>
              <a:rPr lang="en-US" sz="2000" b="1" i="1" dirty="0" smtClean="0">
                <a:latin typeface="Times New Roman"/>
                <a:ea typeface="Times New Roman"/>
              </a:rPr>
              <a:t>the Court notes that neither the wording of Article 81(1) EC nor the case-law lend support to such a position</a:t>
            </a:r>
            <a:r>
              <a:rPr lang="en-US" sz="2000" i="1" dirty="0" smtClean="0">
                <a:latin typeface="Times New Roman"/>
                <a:ea typeface="Times New Roman"/>
              </a:rPr>
              <a:t>.</a:t>
            </a:r>
            <a:endParaRPr lang="it-IT" sz="2000" i="1" dirty="0" smtClean="0">
              <a:latin typeface="Times New Roman"/>
              <a:ea typeface="Times New Roman"/>
            </a:endParaRPr>
          </a:p>
          <a:p>
            <a:pPr algn="just">
              <a:spcAft>
                <a:spcPts val="0"/>
              </a:spcAft>
            </a:pPr>
            <a:r>
              <a:rPr lang="en-US" sz="2000" dirty="0" smtClean="0">
                <a:latin typeface="Times New Roman"/>
                <a:ea typeface="Calibri"/>
                <a:cs typeface="Times New Roman"/>
              </a:rPr>
              <a:t>[…] </a:t>
            </a:r>
            <a:r>
              <a:rPr lang="en-US" sz="2000" i="1" dirty="0" smtClean="0">
                <a:latin typeface="Times New Roman"/>
                <a:ea typeface="Calibri"/>
                <a:cs typeface="Times New Roman"/>
              </a:rPr>
              <a:t>it </a:t>
            </a:r>
            <a:r>
              <a:rPr lang="en-US" sz="2000" i="1" dirty="0" smtClean="0">
                <a:latin typeface="Times New Roman"/>
                <a:ea typeface="Calibri"/>
                <a:cs typeface="Times New Roman"/>
              </a:rPr>
              <a:t>must be borne in mind that the Court has held that, like other competition rules laid down in the Treaty, </a:t>
            </a:r>
            <a:r>
              <a:rPr lang="en-US" sz="2000" b="1" i="1" dirty="0" smtClean="0">
                <a:latin typeface="Times New Roman"/>
                <a:ea typeface="Calibri"/>
                <a:cs typeface="Times New Roman"/>
              </a:rPr>
              <a:t>Article 81 EC aims to protect not only the interests of competitors or of consumers, but also the structure of the market and, in so doing, competition as such. Consequently, for a finding that an agreement has an anti-competitive object, it is not necessary that final consumers be deprived of the advantages of effective competition in terms of supply or price</a:t>
            </a:r>
            <a:r>
              <a:rPr lang="en-US" sz="2000" i="1" dirty="0" smtClean="0">
                <a:latin typeface="Times New Roman"/>
                <a:ea typeface="Calibri"/>
                <a:cs typeface="Times New Roman"/>
              </a:rPr>
              <a:t>.</a:t>
            </a:r>
            <a:endParaRPr lang="it-IT" sz="2000" i="1" dirty="0" smtClean="0">
              <a:ea typeface="Calibri"/>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2960" y="116632"/>
            <a:ext cx="8568952" cy="6524863"/>
          </a:xfrm>
          <a:prstGeom prst="rect">
            <a:avLst/>
          </a:prstGeom>
        </p:spPr>
        <p:txBody>
          <a:bodyPr wrap="square">
            <a:spAutoFit/>
          </a:bodyPr>
          <a:lstStyle/>
          <a:p>
            <a:pPr marL="342900" lvl="0" indent="-342900" algn="ctr">
              <a:lnSpc>
                <a:spcPct val="120000"/>
              </a:lnSpc>
              <a:spcAft>
                <a:spcPts val="0"/>
              </a:spcAft>
              <a:buFont typeface="+mj-lt"/>
              <a:buAutoNum type="romanUcPeriod" startAt="3"/>
            </a:pPr>
            <a:r>
              <a:rPr lang="en-US" b="1" dirty="0">
                <a:latin typeface="Times New Roman"/>
                <a:ea typeface="Calibri"/>
                <a:cs typeface="Times New Roman"/>
              </a:rPr>
              <a:t>The </a:t>
            </a:r>
            <a:r>
              <a:rPr lang="en-US" b="1" i="1" dirty="0">
                <a:latin typeface="Times New Roman"/>
                <a:ea typeface="Calibri"/>
                <a:cs typeface="Times New Roman"/>
              </a:rPr>
              <a:t>new </a:t>
            </a:r>
            <a:r>
              <a:rPr lang="en-US" b="1" dirty="0">
                <a:latin typeface="Times New Roman"/>
                <a:ea typeface="Calibri"/>
                <a:cs typeface="Times New Roman"/>
              </a:rPr>
              <a:t>national systems</a:t>
            </a:r>
            <a:endParaRPr lang="it-IT" sz="1600" dirty="0">
              <a:ea typeface="Calibri"/>
              <a:cs typeface="Times New Roman"/>
            </a:endParaRPr>
          </a:p>
          <a:p>
            <a:pPr algn="just">
              <a:lnSpc>
                <a:spcPct val="120000"/>
              </a:lnSpc>
              <a:spcAft>
                <a:spcPts val="0"/>
              </a:spcAft>
            </a:pPr>
            <a:endParaRPr lang="it-IT" sz="1600" dirty="0">
              <a:ea typeface="Calibri"/>
              <a:cs typeface="Times New Roman"/>
            </a:endParaRPr>
          </a:p>
          <a:p>
            <a:pPr marL="342900" lvl="0" indent="-342900" algn="just">
              <a:lnSpc>
                <a:spcPct val="120000"/>
              </a:lnSpc>
              <a:spcAft>
                <a:spcPts val="600"/>
              </a:spcAft>
            </a:pPr>
            <a:r>
              <a:rPr lang="en-US" b="1" dirty="0">
                <a:latin typeface="Times New Roman"/>
                <a:ea typeface="Calibri"/>
                <a:cs typeface="Times New Roman"/>
              </a:rPr>
              <a:t>123 countries and 6 international organizations </a:t>
            </a:r>
            <a:endParaRPr lang="it-IT" dirty="0">
              <a:solidFill>
                <a:srgbClr val="000000"/>
              </a:solidFill>
              <a:latin typeface="Times New Roman"/>
              <a:ea typeface="Calibri"/>
            </a:endParaRPr>
          </a:p>
          <a:p>
            <a:pPr marL="342900" lvl="0" indent="-342900" algn="just">
              <a:lnSpc>
                <a:spcPct val="120000"/>
              </a:lnSpc>
              <a:spcAft>
                <a:spcPts val="600"/>
              </a:spcAft>
            </a:pPr>
            <a:r>
              <a:rPr lang="en-US" b="1" dirty="0" smtClean="0">
                <a:solidFill>
                  <a:srgbClr val="000000"/>
                </a:solidFill>
                <a:latin typeface="Times New Roman"/>
                <a:ea typeface="Calibri"/>
              </a:rPr>
              <a:t>A</a:t>
            </a:r>
            <a:r>
              <a:rPr lang="en-US" dirty="0" smtClean="0">
                <a:solidFill>
                  <a:srgbClr val="000000"/>
                </a:solidFill>
                <a:latin typeface="Times New Roman"/>
                <a:ea typeface="Calibri"/>
              </a:rPr>
              <a:t>. ICN’s </a:t>
            </a:r>
            <a:r>
              <a:rPr lang="en-US" dirty="0">
                <a:solidFill>
                  <a:srgbClr val="000000"/>
                </a:solidFill>
                <a:latin typeface="Times New Roman"/>
                <a:ea typeface="Calibri"/>
              </a:rPr>
              <a:t>Report on the Objectives of Unilateral Conduct Laws (34 countries and the European Union</a:t>
            </a:r>
            <a:r>
              <a:rPr lang="en-US" dirty="0" smtClean="0">
                <a:solidFill>
                  <a:srgbClr val="000000"/>
                </a:solidFill>
                <a:latin typeface="Times New Roman"/>
                <a:ea typeface="Calibri"/>
              </a:rPr>
              <a:t>):</a:t>
            </a:r>
            <a:endParaRPr lang="it-IT" dirty="0">
              <a:solidFill>
                <a:srgbClr val="000000"/>
              </a:solidFill>
              <a:latin typeface="Times New Roman"/>
              <a:ea typeface="Calibri"/>
            </a:endParaRPr>
          </a:p>
          <a:p>
            <a:pPr marL="400050" lvl="0" indent="-400050">
              <a:lnSpc>
                <a:spcPct val="120000"/>
              </a:lnSpc>
              <a:spcAft>
                <a:spcPts val="0"/>
              </a:spcAft>
              <a:buFont typeface="+mj-lt"/>
              <a:buAutoNum type="alphaLcPeriod"/>
            </a:pPr>
            <a:r>
              <a:rPr lang="en-US" b="1" dirty="0">
                <a:solidFill>
                  <a:srgbClr val="000000"/>
                </a:solidFill>
                <a:latin typeface="Times New Roman"/>
                <a:ea typeface="Calibri"/>
              </a:rPr>
              <a:t>Ensuring an effective competitive process (32);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dirty="0">
                <a:solidFill>
                  <a:srgbClr val="000000"/>
                </a:solidFill>
                <a:latin typeface="Times New Roman"/>
                <a:ea typeface="Calibri"/>
              </a:rPr>
              <a:t>Promoting consumer welfare (30);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dirty="0">
                <a:solidFill>
                  <a:srgbClr val="000000"/>
                </a:solidFill>
                <a:latin typeface="Times New Roman"/>
                <a:ea typeface="Calibri"/>
              </a:rPr>
              <a:t>Enhancing efficiency (20);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b="1" dirty="0">
                <a:solidFill>
                  <a:srgbClr val="000000"/>
                </a:solidFill>
                <a:latin typeface="Times New Roman"/>
                <a:ea typeface="Calibri"/>
              </a:rPr>
              <a:t>Ensuring economic freedom (13);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b="1" dirty="0">
                <a:solidFill>
                  <a:srgbClr val="000000"/>
                </a:solidFill>
                <a:latin typeface="Times New Roman"/>
                <a:ea typeface="Calibri"/>
              </a:rPr>
              <a:t>Ensuring a level playing-field for small- and medium-sized enterprises (7);</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b="1" dirty="0">
                <a:solidFill>
                  <a:srgbClr val="000000"/>
                </a:solidFill>
                <a:latin typeface="Times New Roman"/>
                <a:ea typeface="Calibri"/>
              </a:rPr>
              <a:t>Promoting fairness and equality (6);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b="1" dirty="0">
                <a:solidFill>
                  <a:srgbClr val="000000"/>
                </a:solidFill>
                <a:latin typeface="Times New Roman"/>
                <a:ea typeface="Calibri"/>
              </a:rPr>
              <a:t>Promoting consumer choice (5);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b="1" dirty="0">
                <a:solidFill>
                  <a:srgbClr val="000000"/>
                </a:solidFill>
                <a:latin typeface="Times New Roman"/>
                <a:ea typeface="Calibri"/>
              </a:rPr>
              <a:t>Achieving market integration (4);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dirty="0">
                <a:solidFill>
                  <a:srgbClr val="000000"/>
                </a:solidFill>
                <a:latin typeface="Times New Roman"/>
                <a:ea typeface="Calibri"/>
              </a:rPr>
              <a:t>Facilitating privatization and market liberalization (2); </a:t>
            </a:r>
            <a:endParaRPr lang="it-IT" dirty="0">
              <a:solidFill>
                <a:srgbClr val="000000"/>
              </a:solidFill>
              <a:latin typeface="Times New Roman"/>
              <a:ea typeface="Calibri"/>
            </a:endParaRPr>
          </a:p>
          <a:p>
            <a:pPr marL="342900" lvl="0" indent="-342900">
              <a:lnSpc>
                <a:spcPct val="120000"/>
              </a:lnSpc>
              <a:spcAft>
                <a:spcPts val="0"/>
              </a:spcAft>
              <a:buFont typeface="+mj-lt"/>
              <a:buAutoNum type="alphaLcPeriod"/>
            </a:pPr>
            <a:r>
              <a:rPr lang="en-US" b="1" dirty="0">
                <a:solidFill>
                  <a:srgbClr val="000000"/>
                </a:solidFill>
                <a:latin typeface="Times New Roman"/>
                <a:ea typeface="Calibri"/>
              </a:rPr>
              <a:t>Promoting competitiveness in international markets (2).</a:t>
            </a:r>
            <a:endParaRPr lang="it-IT" dirty="0">
              <a:solidFill>
                <a:srgbClr val="000000"/>
              </a:solidFill>
              <a:latin typeface="Times New Roman"/>
              <a:ea typeface="Calibri"/>
            </a:endParaRPr>
          </a:p>
          <a:p>
            <a:pPr algn="just">
              <a:lnSpc>
                <a:spcPct val="120000"/>
              </a:lnSpc>
              <a:spcAft>
                <a:spcPts val="0"/>
              </a:spcAft>
            </a:pPr>
            <a:r>
              <a:rPr lang="en-US" dirty="0">
                <a:solidFill>
                  <a:srgbClr val="000000"/>
                </a:solidFill>
                <a:latin typeface="Times New Roman"/>
                <a:ea typeface="Calibri"/>
              </a:rPr>
              <a:t> </a:t>
            </a:r>
            <a:endParaRPr lang="it-IT" dirty="0">
              <a:solidFill>
                <a:srgbClr val="000000"/>
              </a:solidFill>
              <a:latin typeface="Times New Roman"/>
              <a:ea typeface="Calibri"/>
            </a:endParaRPr>
          </a:p>
          <a:p>
            <a:pPr algn="just">
              <a:lnSpc>
                <a:spcPct val="120000"/>
              </a:lnSpc>
              <a:spcAft>
                <a:spcPts val="0"/>
              </a:spcAft>
            </a:pPr>
            <a:r>
              <a:rPr lang="en-US" dirty="0">
                <a:solidFill>
                  <a:srgbClr val="000000"/>
                </a:solidFill>
                <a:latin typeface="Times New Roman"/>
                <a:ea typeface="Calibri"/>
              </a:rPr>
              <a:t>[German agency, the </a:t>
            </a:r>
            <a:r>
              <a:rPr lang="en-US" i="1" dirty="0" err="1">
                <a:solidFill>
                  <a:srgbClr val="000000"/>
                </a:solidFill>
                <a:latin typeface="Times New Roman"/>
                <a:ea typeface="Calibri"/>
              </a:rPr>
              <a:t>Bundeskartellamt</a:t>
            </a:r>
            <a:r>
              <a:rPr lang="en-US" dirty="0">
                <a:solidFill>
                  <a:srgbClr val="000000"/>
                </a:solidFill>
                <a:latin typeface="Times New Roman"/>
                <a:ea typeface="Calibri"/>
              </a:rPr>
              <a:t>, considers that “the protection of competition as an institution”, “prevails as a direct goal”, in the sense that all others, including consumer welfare, descend from it </a:t>
            </a:r>
            <a:r>
              <a:rPr lang="en-US" i="1" dirty="0">
                <a:solidFill>
                  <a:srgbClr val="000000"/>
                </a:solidFill>
                <a:latin typeface="Times New Roman"/>
                <a:ea typeface="Calibri"/>
              </a:rPr>
              <a:t>indirectly</a:t>
            </a:r>
            <a:r>
              <a:rPr lang="en-US" dirty="0">
                <a:solidFill>
                  <a:srgbClr val="000000"/>
                </a:solidFill>
                <a:latin typeface="Times New Roman"/>
                <a:ea typeface="Calibri"/>
              </a:rPr>
              <a:t>] </a:t>
            </a:r>
            <a:endParaRPr lang="it-IT" dirty="0">
              <a:solidFill>
                <a:srgbClr val="000000"/>
              </a:solidFill>
              <a:effectLst/>
              <a:latin typeface="Times New Roman"/>
              <a:ea typeface="Calibri"/>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17</a:t>
            </a:fld>
            <a:endParaRPr lang="it-IT"/>
          </a:p>
        </p:txBody>
      </p:sp>
    </p:spTree>
    <p:extLst>
      <p:ext uri="{BB962C8B-B14F-4D97-AF65-F5344CB8AC3E}">
        <p14:creationId xmlns:p14="http://schemas.microsoft.com/office/powerpoint/2010/main" xmlns="" val="16297587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5222" y="332656"/>
            <a:ext cx="8568952" cy="5743111"/>
          </a:xfrm>
          <a:prstGeom prst="rect">
            <a:avLst/>
          </a:prstGeom>
        </p:spPr>
        <p:txBody>
          <a:bodyPr wrap="square">
            <a:spAutoFit/>
          </a:bodyPr>
          <a:lstStyle/>
          <a:p>
            <a:pPr marL="342900" lvl="0" indent="-342900" algn="just">
              <a:lnSpc>
                <a:spcPct val="120000"/>
              </a:lnSpc>
              <a:spcAft>
                <a:spcPts val="0"/>
              </a:spcAft>
            </a:pPr>
            <a:r>
              <a:rPr lang="it-IT" b="1" dirty="0" smtClean="0">
                <a:solidFill>
                  <a:srgbClr val="000000"/>
                </a:solidFill>
                <a:latin typeface="Times New Roman"/>
                <a:ea typeface="Calibri"/>
              </a:rPr>
              <a:t>B.  </a:t>
            </a:r>
            <a:r>
              <a:rPr lang="it-IT" b="1" dirty="0" err="1" smtClean="0">
                <a:solidFill>
                  <a:srgbClr val="000000"/>
                </a:solidFill>
                <a:latin typeface="Times New Roman"/>
                <a:ea typeface="Calibri"/>
              </a:rPr>
              <a:t>Brazil</a:t>
            </a:r>
            <a:r>
              <a:rPr lang="it-IT" b="1" dirty="0">
                <a:solidFill>
                  <a:srgbClr val="000000"/>
                </a:solidFill>
                <a:latin typeface="Times New Roman"/>
                <a:ea typeface="Calibri"/>
              </a:rPr>
              <a:t>, China, India, South Africa</a:t>
            </a:r>
          </a:p>
          <a:p>
            <a:pPr algn="just">
              <a:lnSpc>
                <a:spcPct val="120000"/>
              </a:lnSpc>
              <a:spcAft>
                <a:spcPts val="0"/>
              </a:spcAft>
            </a:pPr>
            <a:r>
              <a:rPr lang="it-IT" b="1" dirty="0">
                <a:solidFill>
                  <a:srgbClr val="000000"/>
                </a:solidFill>
                <a:latin typeface="Times New Roman"/>
                <a:ea typeface="Calibri"/>
              </a:rPr>
              <a:t> </a:t>
            </a:r>
          </a:p>
          <a:p>
            <a:pPr marL="400050" lvl="0" indent="-400050" algn="just">
              <a:lnSpc>
                <a:spcPct val="120000"/>
              </a:lnSpc>
              <a:spcAft>
                <a:spcPts val="0"/>
              </a:spcAft>
              <a:buFont typeface="+mj-lt"/>
              <a:buAutoNum type="romanLcPeriod"/>
            </a:pPr>
            <a:r>
              <a:rPr lang="en-US" b="1" dirty="0">
                <a:solidFill>
                  <a:srgbClr val="000000"/>
                </a:solidFill>
                <a:latin typeface="Times New Roman"/>
                <a:ea typeface="Calibri"/>
              </a:rPr>
              <a:t>Protection of fair competition (China); </a:t>
            </a:r>
            <a:endParaRPr lang="it-IT" dirty="0">
              <a:solidFill>
                <a:srgbClr val="000000"/>
              </a:solidFill>
              <a:latin typeface="Times New Roman"/>
              <a:ea typeface="Calibri"/>
            </a:endParaRPr>
          </a:p>
          <a:p>
            <a:pPr marL="342900" lvl="0" indent="-342900" algn="just">
              <a:lnSpc>
                <a:spcPct val="120000"/>
              </a:lnSpc>
              <a:spcAft>
                <a:spcPts val="0"/>
              </a:spcAft>
              <a:buFont typeface="+mj-lt"/>
              <a:buAutoNum type="romanLcPeriod"/>
            </a:pPr>
            <a:r>
              <a:rPr lang="en-US" b="1" dirty="0">
                <a:solidFill>
                  <a:srgbClr val="000000"/>
                </a:solidFill>
                <a:latin typeface="Times New Roman"/>
                <a:ea typeface="Calibri"/>
              </a:rPr>
              <a:t>Repression of economic power (Brazil)</a:t>
            </a:r>
            <a:r>
              <a:rPr lang="en-US" dirty="0">
                <a:solidFill>
                  <a:srgbClr val="000000"/>
                </a:solidFill>
                <a:latin typeface="Times New Roman"/>
                <a:ea typeface="Calibri"/>
              </a:rPr>
              <a:t>; such goal is so strongly enshrined in the Brazilian system that “domination of the relevant market” is considered illegal as such and  mergers can be blocked which “may result in the domination of the relevant market”</a:t>
            </a:r>
            <a:r>
              <a:rPr lang="en-US" baseline="30000" dirty="0">
                <a:solidFill>
                  <a:srgbClr val="000000"/>
                </a:solidFill>
                <a:latin typeface="Times New Roman"/>
                <a:ea typeface="Calibri"/>
              </a:rPr>
              <a:t>;</a:t>
            </a:r>
            <a:r>
              <a:rPr lang="en-US" dirty="0">
                <a:solidFill>
                  <a:srgbClr val="000000"/>
                </a:solidFill>
                <a:latin typeface="Times New Roman"/>
                <a:ea typeface="Calibri"/>
              </a:rPr>
              <a:t>. similar is the </a:t>
            </a:r>
            <a:r>
              <a:rPr lang="en-US" b="1" i="1" dirty="0">
                <a:solidFill>
                  <a:srgbClr val="000000"/>
                </a:solidFill>
                <a:latin typeface="Times New Roman"/>
                <a:ea typeface="Calibri"/>
              </a:rPr>
              <a:t>prevention</a:t>
            </a:r>
            <a:r>
              <a:rPr lang="en-US" b="1" dirty="0">
                <a:solidFill>
                  <a:srgbClr val="000000"/>
                </a:solidFill>
                <a:latin typeface="Times New Roman"/>
                <a:ea typeface="Calibri"/>
              </a:rPr>
              <a:t> of monopolistic conduct (China)</a:t>
            </a:r>
            <a:r>
              <a:rPr lang="en-US" dirty="0">
                <a:solidFill>
                  <a:srgbClr val="000000"/>
                </a:solidFill>
                <a:latin typeface="Times New Roman"/>
                <a:ea typeface="Calibri"/>
              </a:rPr>
              <a:t>; </a:t>
            </a:r>
            <a:endParaRPr lang="it-IT" dirty="0">
              <a:solidFill>
                <a:srgbClr val="000000"/>
              </a:solidFill>
              <a:latin typeface="Times New Roman"/>
              <a:ea typeface="Calibri"/>
            </a:endParaRPr>
          </a:p>
          <a:p>
            <a:pPr marL="342900" lvl="0" indent="-342900" algn="just">
              <a:lnSpc>
                <a:spcPct val="120000"/>
              </a:lnSpc>
              <a:spcAft>
                <a:spcPts val="0"/>
              </a:spcAft>
              <a:buFont typeface="+mj-lt"/>
              <a:buAutoNum type="romanLcPeriod"/>
            </a:pPr>
            <a:r>
              <a:rPr lang="en-US" dirty="0" smtClean="0">
                <a:solidFill>
                  <a:srgbClr val="000000"/>
                </a:solidFill>
                <a:latin typeface="Times New Roman"/>
                <a:ea typeface="Calibri"/>
              </a:rPr>
              <a:t> Enhancement </a:t>
            </a:r>
            <a:r>
              <a:rPr lang="en-US" dirty="0">
                <a:solidFill>
                  <a:srgbClr val="000000"/>
                </a:solidFill>
                <a:latin typeface="Times New Roman"/>
                <a:ea typeface="Calibri"/>
              </a:rPr>
              <a:t>of efficiency (China; India; South Africa); </a:t>
            </a:r>
            <a:endParaRPr lang="it-IT" dirty="0">
              <a:solidFill>
                <a:srgbClr val="000000"/>
              </a:solidFill>
              <a:latin typeface="Times New Roman"/>
              <a:ea typeface="Calibri"/>
            </a:endParaRPr>
          </a:p>
          <a:p>
            <a:pPr marL="342900" lvl="0" indent="-342900" algn="just">
              <a:lnSpc>
                <a:spcPct val="120000"/>
              </a:lnSpc>
              <a:spcAft>
                <a:spcPts val="0"/>
              </a:spcAft>
              <a:buFont typeface="+mj-lt"/>
              <a:buAutoNum type="romanLcPeriod"/>
            </a:pPr>
            <a:r>
              <a:rPr lang="en-US" b="1" dirty="0" smtClean="0">
                <a:solidFill>
                  <a:srgbClr val="000000"/>
                </a:solidFill>
                <a:latin typeface="Times New Roman"/>
                <a:ea typeface="Calibri"/>
              </a:rPr>
              <a:t> Protection </a:t>
            </a:r>
            <a:r>
              <a:rPr lang="en-US" b="1" dirty="0">
                <a:solidFill>
                  <a:srgbClr val="000000"/>
                </a:solidFill>
                <a:latin typeface="Times New Roman"/>
                <a:ea typeface="Calibri"/>
              </a:rPr>
              <a:t>of the social public interest (China) or of “public interest” in general (South Africa); </a:t>
            </a:r>
            <a:endParaRPr lang="it-IT" dirty="0">
              <a:solidFill>
                <a:srgbClr val="000000"/>
              </a:solidFill>
              <a:latin typeface="Times New Roman"/>
              <a:ea typeface="Calibri"/>
            </a:endParaRPr>
          </a:p>
          <a:p>
            <a:pPr marL="342900" lvl="0" indent="-342900" algn="just">
              <a:lnSpc>
                <a:spcPct val="120000"/>
              </a:lnSpc>
              <a:spcAft>
                <a:spcPts val="0"/>
              </a:spcAft>
              <a:buFont typeface="+mj-lt"/>
              <a:buAutoNum type="romanLcPeriod"/>
            </a:pPr>
            <a:r>
              <a:rPr lang="en-US" b="1" dirty="0">
                <a:solidFill>
                  <a:srgbClr val="000000"/>
                </a:solidFill>
                <a:latin typeface="Times New Roman"/>
                <a:ea typeface="Times New Roman"/>
                <a:cs typeface="Times New Roman"/>
              </a:rPr>
              <a:t>Protecting employment (South Africa);</a:t>
            </a:r>
            <a:endParaRPr lang="it-IT" sz="1600" dirty="0">
              <a:ea typeface="Calibri"/>
              <a:cs typeface="Times New Roman"/>
            </a:endParaRPr>
          </a:p>
          <a:p>
            <a:pPr marL="342900" lvl="0" indent="-342900" algn="just">
              <a:lnSpc>
                <a:spcPct val="120000"/>
              </a:lnSpc>
              <a:spcAft>
                <a:spcPts val="0"/>
              </a:spcAft>
              <a:buFont typeface="+mj-lt"/>
              <a:buAutoNum type="romanLcPeriod"/>
            </a:pPr>
            <a:r>
              <a:rPr lang="en-US" b="1" dirty="0" smtClean="0">
                <a:solidFill>
                  <a:srgbClr val="000000"/>
                </a:solidFill>
                <a:latin typeface="Times New Roman"/>
                <a:ea typeface="Times New Roman"/>
                <a:cs typeface="Times New Roman"/>
              </a:rPr>
              <a:t> Protecting </a:t>
            </a:r>
            <a:r>
              <a:rPr lang="en-US" b="1" dirty="0">
                <a:solidFill>
                  <a:srgbClr val="000000"/>
                </a:solidFill>
                <a:latin typeface="Times New Roman"/>
                <a:ea typeface="Times New Roman"/>
                <a:cs typeface="Times New Roman"/>
              </a:rPr>
              <a:t>social welfare (South Africa);</a:t>
            </a:r>
            <a:endParaRPr lang="it-IT" sz="1600" dirty="0">
              <a:ea typeface="Calibri"/>
              <a:cs typeface="Times New Roman"/>
            </a:endParaRPr>
          </a:p>
          <a:p>
            <a:pPr marL="342900" lvl="0" indent="-342900" algn="just">
              <a:lnSpc>
                <a:spcPct val="120000"/>
              </a:lnSpc>
              <a:spcAft>
                <a:spcPts val="0"/>
              </a:spcAft>
              <a:buFont typeface="+mj-lt"/>
              <a:buAutoNum type="romanLcPeriod"/>
            </a:pPr>
            <a:r>
              <a:rPr lang="en-US" b="1" dirty="0" smtClean="0">
                <a:latin typeface="Times New Roman"/>
                <a:ea typeface="Calibri"/>
                <a:cs typeface="Times New Roman"/>
              </a:rPr>
              <a:t> Promoting </a:t>
            </a:r>
            <a:r>
              <a:rPr lang="en-US" b="1" dirty="0">
                <a:latin typeface="Times New Roman"/>
                <a:ea typeface="Calibri"/>
                <a:cs typeface="Times New Roman"/>
              </a:rPr>
              <a:t>a greater spread of ownership, in particular to increase the ownership stakes of historically disadvantaged persons (South Africa).</a:t>
            </a:r>
            <a:endParaRPr lang="it-IT" sz="1600" dirty="0">
              <a:ea typeface="Calibri"/>
              <a:cs typeface="Times New Roman"/>
            </a:endParaRPr>
          </a:p>
          <a:p>
            <a:pPr marL="342900" lvl="0" indent="-342900" algn="just">
              <a:lnSpc>
                <a:spcPct val="120000"/>
              </a:lnSpc>
              <a:spcAft>
                <a:spcPts val="0"/>
              </a:spcAft>
              <a:buFont typeface="+mj-lt"/>
              <a:buAutoNum type="romanLcPeriod"/>
            </a:pPr>
            <a:r>
              <a:rPr lang="en-US" b="1" dirty="0" smtClean="0">
                <a:solidFill>
                  <a:srgbClr val="000000"/>
                </a:solidFill>
                <a:latin typeface="Times New Roman"/>
                <a:ea typeface="Calibri"/>
              </a:rPr>
              <a:t> Protection </a:t>
            </a:r>
            <a:r>
              <a:rPr lang="en-US" b="1" dirty="0">
                <a:solidFill>
                  <a:srgbClr val="000000"/>
                </a:solidFill>
                <a:latin typeface="Times New Roman"/>
                <a:ea typeface="Calibri"/>
              </a:rPr>
              <a:t>of the social function of property (Brazil);</a:t>
            </a:r>
            <a:endParaRPr lang="it-IT" dirty="0">
              <a:solidFill>
                <a:srgbClr val="000000"/>
              </a:solidFill>
              <a:latin typeface="Times New Roman"/>
              <a:ea typeface="Calibri"/>
            </a:endParaRPr>
          </a:p>
          <a:p>
            <a:pPr marL="342900" lvl="0" indent="-342900" algn="just">
              <a:lnSpc>
                <a:spcPct val="120000"/>
              </a:lnSpc>
              <a:spcAft>
                <a:spcPts val="0"/>
              </a:spcAft>
              <a:buFont typeface="+mj-lt"/>
              <a:buAutoNum type="romanLcPeriod"/>
            </a:pPr>
            <a:r>
              <a:rPr lang="en-US" b="1" dirty="0" smtClean="0">
                <a:solidFill>
                  <a:srgbClr val="000000"/>
                </a:solidFill>
                <a:latin typeface="Times New Roman"/>
                <a:ea typeface="Calibri"/>
              </a:rPr>
              <a:t> Defense </a:t>
            </a:r>
            <a:r>
              <a:rPr lang="en-US" b="1" dirty="0">
                <a:solidFill>
                  <a:srgbClr val="000000"/>
                </a:solidFill>
                <a:latin typeface="Times New Roman"/>
                <a:ea typeface="Calibri"/>
              </a:rPr>
              <a:t>of consumers (Brazil; China; South Africa);</a:t>
            </a:r>
            <a:endParaRPr lang="it-IT" dirty="0">
              <a:solidFill>
                <a:srgbClr val="000000"/>
              </a:solidFill>
              <a:latin typeface="Times New Roman"/>
              <a:ea typeface="Calibri"/>
            </a:endParaRPr>
          </a:p>
          <a:p>
            <a:pPr marL="342900" lvl="0" indent="-342900" algn="just">
              <a:lnSpc>
                <a:spcPct val="120000"/>
              </a:lnSpc>
              <a:spcAft>
                <a:spcPts val="0"/>
              </a:spcAft>
              <a:buFont typeface="+mj-lt"/>
              <a:buAutoNum type="romanLcPeriod"/>
            </a:pPr>
            <a:r>
              <a:rPr lang="en-US" b="1" dirty="0">
                <a:solidFill>
                  <a:srgbClr val="000000"/>
                </a:solidFill>
                <a:latin typeface="Times New Roman"/>
                <a:ea typeface="Calibri"/>
              </a:rPr>
              <a:t>Promoting technical progress (China)</a:t>
            </a:r>
            <a:r>
              <a:rPr lang="en-US" dirty="0">
                <a:solidFill>
                  <a:srgbClr val="000000"/>
                </a:solidFill>
                <a:latin typeface="Times New Roman"/>
                <a:ea typeface="Calibri"/>
              </a:rPr>
              <a:t>; </a:t>
            </a:r>
            <a:endParaRPr lang="it-IT" dirty="0">
              <a:solidFill>
                <a:srgbClr val="000000"/>
              </a:solidFill>
              <a:effectLst/>
              <a:latin typeface="Times New Roman"/>
              <a:ea typeface="Calibri"/>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18</a:t>
            </a:fld>
            <a:endParaRPr lang="it-IT"/>
          </a:p>
        </p:txBody>
      </p:sp>
    </p:spTree>
    <p:extLst>
      <p:ext uri="{BB962C8B-B14F-4D97-AF65-F5344CB8AC3E}">
        <p14:creationId xmlns:p14="http://schemas.microsoft.com/office/powerpoint/2010/main" xmlns="" val="14330896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908720"/>
            <a:ext cx="8568952" cy="4081117"/>
          </a:xfrm>
          <a:prstGeom prst="rect">
            <a:avLst/>
          </a:prstGeom>
        </p:spPr>
        <p:txBody>
          <a:bodyPr wrap="square">
            <a:spAutoFit/>
          </a:bodyPr>
          <a:lstStyle/>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Calibri"/>
              </a:rPr>
              <a:t>Ensuring </a:t>
            </a:r>
            <a:r>
              <a:rPr lang="en-US" b="1" dirty="0">
                <a:solidFill>
                  <a:srgbClr val="000000"/>
                </a:solidFill>
                <a:latin typeface="Times New Roman"/>
                <a:ea typeface="Calibri"/>
              </a:rPr>
              <a:t>that the operation of business is lawful, honest, in good faith, conduct is </a:t>
            </a:r>
            <a:r>
              <a:rPr lang="en-US" b="1" dirty="0">
                <a:solidFill>
                  <a:srgbClr val="000000"/>
                </a:solidFill>
                <a:latin typeface="Times New Roman"/>
                <a:ea typeface="Times New Roman"/>
              </a:rPr>
              <a:t>strictly self-disciplined, accepts social supervision, and does not damage the interests of consumers</a:t>
            </a:r>
            <a:r>
              <a:rPr lang="en-US" dirty="0">
                <a:solidFill>
                  <a:srgbClr val="000000"/>
                </a:solidFill>
                <a:latin typeface="Times New Roman"/>
                <a:ea typeface="Times New Roman"/>
              </a:rPr>
              <a:t> (China);</a:t>
            </a:r>
            <a:endParaRPr lang="it-IT" dirty="0">
              <a:solidFill>
                <a:srgbClr val="000000"/>
              </a:solidFill>
              <a:latin typeface="Times New Roman"/>
              <a:ea typeface="Calibri"/>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Times New Roman"/>
              </a:rPr>
              <a:t>Promoting </a:t>
            </a:r>
            <a:r>
              <a:rPr lang="en-US" b="1" dirty="0">
                <a:solidFill>
                  <a:srgbClr val="000000"/>
                </a:solidFill>
                <a:latin typeface="Times New Roman"/>
                <a:ea typeface="Times New Roman"/>
              </a:rPr>
              <a:t>the “adaptability” of the national economy</a:t>
            </a:r>
            <a:r>
              <a:rPr lang="en-US" dirty="0">
                <a:solidFill>
                  <a:srgbClr val="000000"/>
                </a:solidFill>
                <a:latin typeface="Times New Roman"/>
                <a:ea typeface="Times New Roman"/>
              </a:rPr>
              <a:t> (South Africa); </a:t>
            </a:r>
            <a:endParaRPr lang="it-IT" dirty="0" smtClean="0">
              <a:solidFill>
                <a:srgbClr val="000000"/>
              </a:solidFill>
              <a:latin typeface="Times New Roman"/>
              <a:ea typeface="Times New Roman"/>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Times New Roman"/>
              </a:rPr>
              <a:t>Promoting </a:t>
            </a:r>
            <a:r>
              <a:rPr lang="en-US" b="1" dirty="0">
                <a:solidFill>
                  <a:srgbClr val="000000"/>
                </a:solidFill>
                <a:latin typeface="Times New Roman"/>
                <a:ea typeface="Times New Roman"/>
              </a:rPr>
              <a:t>development (South Africa); </a:t>
            </a:r>
            <a:endParaRPr lang="en-US" b="1" dirty="0" smtClean="0">
              <a:solidFill>
                <a:srgbClr val="000000"/>
              </a:solidFill>
              <a:latin typeface="Times New Roman"/>
              <a:ea typeface="Times New Roman"/>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Times New Roman"/>
              </a:rPr>
              <a:t> Promoting </a:t>
            </a:r>
            <a:r>
              <a:rPr lang="en-US" b="1" dirty="0">
                <a:solidFill>
                  <a:srgbClr val="000000"/>
                </a:solidFill>
                <a:latin typeface="Times New Roman"/>
                <a:ea typeface="Times New Roman"/>
              </a:rPr>
              <a:t>the healthy development of the socialist market economy (China</a:t>
            </a:r>
            <a:r>
              <a:rPr lang="en-US" b="1" dirty="0" smtClean="0">
                <a:solidFill>
                  <a:srgbClr val="000000"/>
                </a:solidFill>
                <a:latin typeface="Times New Roman"/>
                <a:ea typeface="Times New Roman"/>
              </a:rPr>
              <a:t>);</a:t>
            </a: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Times New Roman"/>
                <a:cs typeface="Times New Roman"/>
              </a:rPr>
              <a:t>Advancing </a:t>
            </a:r>
            <a:r>
              <a:rPr lang="en-US" b="1" dirty="0">
                <a:solidFill>
                  <a:srgbClr val="000000"/>
                </a:solidFill>
                <a:latin typeface="Times New Roman"/>
                <a:ea typeface="Times New Roman"/>
                <a:cs typeface="Times New Roman"/>
              </a:rPr>
              <a:t>a unified, open, competitive and orderly market system (China</a:t>
            </a:r>
            <a:r>
              <a:rPr lang="en-US" b="1" dirty="0" smtClean="0">
                <a:solidFill>
                  <a:srgbClr val="000000"/>
                </a:solidFill>
                <a:latin typeface="Times New Roman"/>
                <a:ea typeface="Times New Roman"/>
                <a:cs typeface="Times New Roman"/>
              </a:rPr>
              <a:t>);</a:t>
            </a: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Times New Roman"/>
                <a:cs typeface="Times New Roman"/>
              </a:rPr>
              <a:t>Preventing </a:t>
            </a:r>
            <a:r>
              <a:rPr lang="en-US" b="1" dirty="0">
                <a:solidFill>
                  <a:srgbClr val="000000"/>
                </a:solidFill>
                <a:latin typeface="Times New Roman"/>
                <a:ea typeface="Times New Roman"/>
                <a:cs typeface="Times New Roman"/>
              </a:rPr>
              <a:t>the abuse of administrative power by public bodies (China); </a:t>
            </a:r>
            <a:endParaRPr lang="it-IT" sz="1600" dirty="0" smtClean="0">
              <a:ea typeface="Times New Roman"/>
              <a:cs typeface="Times New Roman"/>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Calibri"/>
              </a:rPr>
              <a:t>Avoiding </a:t>
            </a:r>
            <a:r>
              <a:rPr lang="en-US" b="1" dirty="0">
                <a:solidFill>
                  <a:srgbClr val="000000"/>
                </a:solidFill>
                <a:latin typeface="Times New Roman"/>
                <a:ea typeface="Calibri"/>
              </a:rPr>
              <a:t>“an arbitrary increase in profits” (Brazil</a:t>
            </a:r>
            <a:r>
              <a:rPr lang="en-US" b="1" dirty="0" smtClean="0">
                <a:solidFill>
                  <a:srgbClr val="000000"/>
                </a:solidFill>
                <a:latin typeface="Times New Roman"/>
                <a:ea typeface="Calibri"/>
              </a:rPr>
              <a:t>);</a:t>
            </a:r>
            <a:endParaRPr lang="it-IT" dirty="0" smtClean="0">
              <a:solidFill>
                <a:srgbClr val="000000"/>
              </a:solidFill>
              <a:latin typeface="Times New Roman"/>
              <a:ea typeface="Calibri"/>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Calibri"/>
              </a:rPr>
              <a:t>Eliminating </a:t>
            </a:r>
            <a:r>
              <a:rPr lang="en-US" b="1" dirty="0">
                <a:solidFill>
                  <a:srgbClr val="000000"/>
                </a:solidFill>
                <a:latin typeface="Times New Roman"/>
                <a:ea typeface="Calibri"/>
              </a:rPr>
              <a:t>barriers to entry (Brazil); </a:t>
            </a:r>
            <a:endParaRPr lang="it-IT" dirty="0" smtClean="0">
              <a:solidFill>
                <a:srgbClr val="000000"/>
              </a:solidFill>
              <a:latin typeface="Times New Roman"/>
              <a:ea typeface="Calibri"/>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Calibri"/>
              </a:rPr>
              <a:t>Preventing </a:t>
            </a:r>
            <a:r>
              <a:rPr lang="en-US" b="1" dirty="0">
                <a:solidFill>
                  <a:srgbClr val="000000"/>
                </a:solidFill>
                <a:latin typeface="Times New Roman"/>
                <a:ea typeface="Calibri"/>
              </a:rPr>
              <a:t>exclusive conduct against competitors (Brazil; South Africa); </a:t>
            </a:r>
            <a:endParaRPr lang="it-IT" dirty="0" smtClean="0">
              <a:solidFill>
                <a:srgbClr val="000000"/>
              </a:solidFill>
              <a:latin typeface="Times New Roman"/>
              <a:ea typeface="Calibri"/>
            </a:endParaRPr>
          </a:p>
          <a:p>
            <a:pPr marL="400050" lvl="0" indent="-400050" algn="just">
              <a:lnSpc>
                <a:spcPct val="120000"/>
              </a:lnSpc>
              <a:spcAft>
                <a:spcPts val="0"/>
              </a:spcAft>
              <a:buFont typeface="+mj-lt"/>
              <a:buAutoNum type="romanLcPeriod" startAt="11"/>
            </a:pPr>
            <a:r>
              <a:rPr lang="en-US" b="1" dirty="0" smtClean="0">
                <a:solidFill>
                  <a:srgbClr val="000000"/>
                </a:solidFill>
                <a:latin typeface="Times New Roman"/>
                <a:ea typeface="Calibri"/>
              </a:rPr>
              <a:t>Avoiding </a:t>
            </a:r>
            <a:r>
              <a:rPr lang="en-US" b="1" dirty="0">
                <a:solidFill>
                  <a:srgbClr val="000000"/>
                </a:solidFill>
                <a:latin typeface="Times New Roman"/>
                <a:ea typeface="Calibri"/>
              </a:rPr>
              <a:t>exclusion in the advertising market (Brazil); </a:t>
            </a:r>
            <a:endParaRPr lang="it-IT" dirty="0">
              <a:solidFill>
                <a:srgbClr val="000000"/>
              </a:solidFill>
              <a:effectLst/>
              <a:latin typeface="Times New Roman"/>
              <a:ea typeface="Calibri"/>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19</a:t>
            </a:fld>
            <a:endParaRPr lang="it-IT"/>
          </a:p>
        </p:txBody>
      </p:sp>
    </p:spTree>
    <p:extLst>
      <p:ext uri="{BB962C8B-B14F-4D97-AF65-F5344CB8AC3E}">
        <p14:creationId xmlns:p14="http://schemas.microsoft.com/office/powerpoint/2010/main" xmlns="" val="28823812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3528" y="692696"/>
            <a:ext cx="8496944" cy="4081117"/>
          </a:xfrm>
          <a:prstGeom prst="rect">
            <a:avLst/>
          </a:prstGeom>
        </p:spPr>
        <p:txBody>
          <a:bodyPr wrap="square">
            <a:spAutoFit/>
          </a:bodyPr>
          <a:lstStyle/>
          <a:p>
            <a:pPr marL="400050" lvl="0" indent="-400050" algn="just">
              <a:lnSpc>
                <a:spcPct val="120000"/>
              </a:lnSpc>
              <a:spcAft>
                <a:spcPts val="0"/>
              </a:spcAft>
              <a:buFont typeface="+mj-lt"/>
              <a:buAutoNum type="romanLcPeriod" startAt="21"/>
            </a:pPr>
            <a:r>
              <a:rPr lang="en-US" b="1" dirty="0" smtClean="0">
                <a:solidFill>
                  <a:srgbClr val="000000"/>
                </a:solidFill>
                <a:latin typeface="Times New Roman"/>
                <a:ea typeface="Calibri"/>
              </a:rPr>
              <a:t>Avoiding </a:t>
            </a:r>
            <a:r>
              <a:rPr lang="en-US" b="1" dirty="0">
                <a:solidFill>
                  <a:srgbClr val="000000"/>
                </a:solidFill>
                <a:latin typeface="Times New Roman"/>
                <a:ea typeface="Calibri"/>
              </a:rPr>
              <a:t>fraudulent price oscillations</a:t>
            </a:r>
            <a:r>
              <a:rPr lang="en-US" dirty="0">
                <a:solidFill>
                  <a:srgbClr val="000000"/>
                </a:solidFill>
                <a:latin typeface="Times New Roman"/>
                <a:ea typeface="Calibri"/>
              </a:rPr>
              <a:t> (Brazil); </a:t>
            </a:r>
            <a:endParaRPr lang="en-US" dirty="0" smtClean="0">
              <a:solidFill>
                <a:srgbClr val="000000"/>
              </a:solidFill>
              <a:latin typeface="Times New Roman"/>
              <a:ea typeface="Calibri"/>
            </a:endParaRPr>
          </a:p>
          <a:p>
            <a:pPr marL="400050" lvl="0" indent="-400050" algn="just">
              <a:lnSpc>
                <a:spcPct val="120000"/>
              </a:lnSpc>
              <a:spcAft>
                <a:spcPts val="0"/>
              </a:spcAft>
              <a:buFont typeface="+mj-lt"/>
              <a:buAutoNum type="romanLcPeriod" startAt="21"/>
            </a:pPr>
            <a:r>
              <a:rPr lang="en-US" dirty="0" smtClean="0">
                <a:solidFill>
                  <a:srgbClr val="000000"/>
                </a:solidFill>
                <a:latin typeface="Times New Roman"/>
                <a:ea typeface="Calibri"/>
              </a:rPr>
              <a:t>Preventing </a:t>
            </a:r>
            <a:r>
              <a:rPr lang="en-US" dirty="0">
                <a:solidFill>
                  <a:srgbClr val="000000"/>
                </a:solidFill>
                <a:latin typeface="Times New Roman"/>
                <a:ea typeface="Calibri"/>
              </a:rPr>
              <a:t>Resale Price Maintenance and similar practices (Brazil, China, India, South Africa); </a:t>
            </a:r>
            <a:endParaRPr lang="it-IT" dirty="0" smtClean="0">
              <a:solidFill>
                <a:srgbClr val="000000"/>
              </a:solidFill>
              <a:latin typeface="Times New Roman"/>
              <a:ea typeface="Calibri"/>
            </a:endParaRPr>
          </a:p>
          <a:p>
            <a:pPr marL="400050" lvl="0" indent="-400050" algn="just">
              <a:lnSpc>
                <a:spcPct val="120000"/>
              </a:lnSpc>
              <a:spcAft>
                <a:spcPts val="0"/>
              </a:spcAft>
              <a:buFont typeface="+mj-lt"/>
              <a:buAutoNum type="romanLcPeriod" startAt="21"/>
            </a:pPr>
            <a:r>
              <a:rPr lang="en-US" b="1" dirty="0" smtClean="0">
                <a:solidFill>
                  <a:srgbClr val="000000"/>
                </a:solidFill>
                <a:latin typeface="Times New Roman"/>
                <a:ea typeface="Times New Roman"/>
                <a:cs typeface="Times New Roman"/>
              </a:rPr>
              <a:t>Reinforcing </a:t>
            </a:r>
            <a:r>
              <a:rPr lang="en-US" b="1" dirty="0">
                <a:solidFill>
                  <a:srgbClr val="000000"/>
                </a:solidFill>
                <a:latin typeface="Times New Roman"/>
                <a:ea typeface="Times New Roman"/>
                <a:cs typeface="Times New Roman"/>
              </a:rPr>
              <a:t>the competitiveness of small and medium-sized business operators </a:t>
            </a:r>
            <a:r>
              <a:rPr lang="en-US" b="1" dirty="0">
                <a:latin typeface="Times New Roman"/>
                <a:ea typeface="Calibri"/>
                <a:cs typeface="Times New Roman"/>
              </a:rPr>
              <a:t>(China; South Africa</a:t>
            </a:r>
            <a:r>
              <a:rPr lang="en-US" b="1" dirty="0" smtClean="0">
                <a:solidFill>
                  <a:srgbClr val="000000"/>
                </a:solidFill>
                <a:latin typeface="Times New Roman"/>
                <a:ea typeface="Times New Roman"/>
                <a:cs typeface="Times New Roman"/>
              </a:rPr>
              <a:t>);</a:t>
            </a:r>
            <a:endParaRPr lang="it-IT" sz="1600" dirty="0" smtClean="0">
              <a:ea typeface="Times New Roman"/>
              <a:cs typeface="Times New Roman"/>
            </a:endParaRPr>
          </a:p>
          <a:p>
            <a:pPr marL="400050" lvl="0" indent="-400050" algn="just">
              <a:lnSpc>
                <a:spcPct val="120000"/>
              </a:lnSpc>
              <a:spcAft>
                <a:spcPts val="0"/>
              </a:spcAft>
              <a:buFont typeface="+mj-lt"/>
              <a:buAutoNum type="romanLcPeriod" startAt="21"/>
            </a:pPr>
            <a:r>
              <a:rPr lang="en-US" b="1" dirty="0" smtClean="0">
                <a:solidFill>
                  <a:srgbClr val="000000"/>
                </a:solidFill>
                <a:latin typeface="Times New Roman"/>
                <a:ea typeface="Times New Roman"/>
                <a:cs typeface="Times New Roman"/>
              </a:rPr>
              <a:t>Mitigating </a:t>
            </a:r>
            <a:r>
              <a:rPr lang="en-US" b="1" dirty="0">
                <a:solidFill>
                  <a:srgbClr val="000000"/>
                </a:solidFill>
                <a:latin typeface="Times New Roman"/>
                <a:ea typeface="Times New Roman"/>
                <a:cs typeface="Times New Roman"/>
              </a:rPr>
              <a:t>serious decrease in sales volume or obviously excessive production during economic recessions </a:t>
            </a:r>
            <a:r>
              <a:rPr lang="en-US" b="1" dirty="0">
                <a:latin typeface="Times New Roman"/>
                <a:ea typeface="Calibri"/>
                <a:cs typeface="Times New Roman"/>
              </a:rPr>
              <a:t>(China</a:t>
            </a:r>
            <a:r>
              <a:rPr lang="en-US" b="1" dirty="0" smtClean="0">
                <a:solidFill>
                  <a:srgbClr val="000000"/>
                </a:solidFill>
                <a:latin typeface="Times New Roman"/>
                <a:ea typeface="Times New Roman"/>
                <a:cs typeface="Times New Roman"/>
              </a:rPr>
              <a:t>);</a:t>
            </a:r>
            <a:endParaRPr lang="it-IT" sz="1600" dirty="0" smtClean="0">
              <a:ea typeface="Times New Roman"/>
              <a:cs typeface="Times New Roman"/>
            </a:endParaRPr>
          </a:p>
          <a:p>
            <a:pPr marL="400050" lvl="0" indent="-400050" algn="just">
              <a:lnSpc>
                <a:spcPct val="120000"/>
              </a:lnSpc>
              <a:spcAft>
                <a:spcPts val="0"/>
              </a:spcAft>
              <a:buFont typeface="+mj-lt"/>
              <a:buAutoNum type="romanLcPeriod" startAt="21"/>
            </a:pPr>
            <a:r>
              <a:rPr lang="en-US" b="1" dirty="0" smtClean="0">
                <a:solidFill>
                  <a:srgbClr val="000000"/>
                </a:solidFill>
                <a:latin typeface="Times New Roman"/>
                <a:ea typeface="Times New Roman"/>
                <a:cs typeface="Times New Roman"/>
              </a:rPr>
              <a:t>Safeguarding </a:t>
            </a:r>
            <a:r>
              <a:rPr lang="en-US" b="1" dirty="0">
                <a:solidFill>
                  <a:srgbClr val="000000"/>
                </a:solidFill>
                <a:latin typeface="Times New Roman"/>
                <a:ea typeface="Times New Roman"/>
                <a:cs typeface="Times New Roman"/>
              </a:rPr>
              <a:t>the justifiable interests in the foreign trade or foreign economic cooperation </a:t>
            </a:r>
            <a:r>
              <a:rPr lang="en-US" b="1" dirty="0">
                <a:latin typeface="Times New Roman"/>
                <a:ea typeface="Calibri"/>
                <a:cs typeface="Times New Roman"/>
              </a:rPr>
              <a:t>(China</a:t>
            </a:r>
            <a:r>
              <a:rPr lang="en-US" b="1" dirty="0">
                <a:solidFill>
                  <a:srgbClr val="000000"/>
                </a:solidFill>
                <a:latin typeface="Times New Roman"/>
                <a:ea typeface="Times New Roman"/>
                <a:cs typeface="Times New Roman"/>
              </a:rPr>
              <a:t>) or “expand opportunities of participation in the world market” (South Africa</a:t>
            </a:r>
            <a:r>
              <a:rPr lang="en-US" b="1" dirty="0" smtClean="0">
                <a:solidFill>
                  <a:srgbClr val="000000"/>
                </a:solidFill>
                <a:latin typeface="Times New Roman"/>
                <a:ea typeface="Times New Roman"/>
                <a:cs typeface="Times New Roman"/>
              </a:rPr>
              <a:t>);</a:t>
            </a:r>
            <a:endParaRPr lang="it-IT" sz="1600" dirty="0" smtClean="0">
              <a:ea typeface="Times New Roman"/>
              <a:cs typeface="Times New Roman"/>
            </a:endParaRPr>
          </a:p>
          <a:p>
            <a:pPr marL="400050" lvl="0" indent="-400050" algn="just">
              <a:lnSpc>
                <a:spcPct val="120000"/>
              </a:lnSpc>
              <a:spcAft>
                <a:spcPts val="0"/>
              </a:spcAft>
              <a:buFont typeface="+mj-lt"/>
              <a:buAutoNum type="romanLcPeriod" startAt="21"/>
            </a:pPr>
            <a:r>
              <a:rPr lang="en-US" b="1" dirty="0" smtClean="0">
                <a:solidFill>
                  <a:srgbClr val="000000"/>
                </a:solidFill>
                <a:latin typeface="Times New Roman"/>
                <a:ea typeface="Calibri"/>
              </a:rPr>
              <a:t>Preserving </a:t>
            </a:r>
            <a:r>
              <a:rPr lang="en-US" b="1" dirty="0">
                <a:solidFill>
                  <a:srgbClr val="000000"/>
                </a:solidFill>
                <a:latin typeface="Times New Roman"/>
                <a:ea typeface="Calibri"/>
              </a:rPr>
              <a:t>national economic development (China</a:t>
            </a:r>
            <a:r>
              <a:rPr lang="en-US" b="1" dirty="0" smtClean="0">
                <a:solidFill>
                  <a:srgbClr val="000000"/>
                </a:solidFill>
                <a:latin typeface="Times New Roman"/>
                <a:ea typeface="Calibri"/>
              </a:rPr>
              <a:t>);</a:t>
            </a:r>
            <a:endParaRPr lang="it-IT" dirty="0" smtClean="0">
              <a:solidFill>
                <a:srgbClr val="000000"/>
              </a:solidFill>
              <a:latin typeface="Times New Roman"/>
              <a:ea typeface="Calibri"/>
            </a:endParaRPr>
          </a:p>
          <a:p>
            <a:pPr marL="400050" lvl="0" indent="-400050" algn="just">
              <a:lnSpc>
                <a:spcPct val="120000"/>
              </a:lnSpc>
              <a:spcAft>
                <a:spcPts val="0"/>
              </a:spcAft>
              <a:buFont typeface="+mj-lt"/>
              <a:buAutoNum type="romanLcPeriod" startAt="21"/>
            </a:pPr>
            <a:r>
              <a:rPr lang="en-US" b="1" dirty="0" smtClean="0">
                <a:solidFill>
                  <a:srgbClr val="000000"/>
                </a:solidFill>
                <a:latin typeface="Times New Roman"/>
                <a:ea typeface="Calibri"/>
              </a:rPr>
              <a:t>Preserving </a:t>
            </a:r>
            <a:r>
              <a:rPr lang="en-US" b="1" dirty="0">
                <a:solidFill>
                  <a:srgbClr val="000000"/>
                </a:solidFill>
                <a:latin typeface="Times New Roman"/>
                <a:ea typeface="Calibri"/>
              </a:rPr>
              <a:t>national security (China)</a:t>
            </a:r>
            <a:r>
              <a:rPr lang="en-US" dirty="0">
                <a:solidFill>
                  <a:srgbClr val="000000"/>
                </a:solidFill>
                <a:latin typeface="Times New Roman"/>
                <a:ea typeface="Calibri"/>
              </a:rPr>
              <a:t>.</a:t>
            </a:r>
            <a:endParaRPr lang="it-IT" dirty="0">
              <a:solidFill>
                <a:srgbClr val="000000"/>
              </a:solidFill>
              <a:effectLst/>
              <a:latin typeface="Times New Roman"/>
              <a:ea typeface="Calibri"/>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20</a:t>
            </a:fld>
            <a:endParaRPr lang="it-IT"/>
          </a:p>
        </p:txBody>
      </p:sp>
    </p:spTree>
    <p:extLst>
      <p:ext uri="{BB962C8B-B14F-4D97-AF65-F5344CB8AC3E}">
        <p14:creationId xmlns:p14="http://schemas.microsoft.com/office/powerpoint/2010/main" xmlns="" val="478133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67544" y="476672"/>
            <a:ext cx="8136904" cy="5632311"/>
          </a:xfrm>
          <a:prstGeom prst="rect">
            <a:avLst/>
          </a:prstGeom>
        </p:spPr>
        <p:txBody>
          <a:bodyPr wrap="square">
            <a:spAutoFit/>
          </a:bodyPr>
          <a:lstStyle/>
          <a:p>
            <a:pPr marL="342900" lvl="0" indent="-342900" algn="just">
              <a:lnSpc>
                <a:spcPct val="120000"/>
              </a:lnSpc>
              <a:spcAft>
                <a:spcPts val="0"/>
              </a:spcAft>
            </a:pPr>
            <a:r>
              <a:rPr lang="en-US" b="1" dirty="0" smtClean="0">
                <a:solidFill>
                  <a:srgbClr val="000000"/>
                </a:solidFill>
                <a:latin typeface="Times New Roman"/>
                <a:ea typeface="Calibri"/>
              </a:rPr>
              <a:t>In sum: </a:t>
            </a:r>
          </a:p>
          <a:p>
            <a:pPr marL="342900" lvl="0" indent="-342900" algn="just">
              <a:lnSpc>
                <a:spcPct val="120000"/>
              </a:lnSpc>
              <a:spcAft>
                <a:spcPts val="0"/>
              </a:spcAft>
            </a:pPr>
            <a:endParaRPr lang="en-US" b="1" dirty="0" smtClean="0">
              <a:solidFill>
                <a:srgbClr val="000000"/>
              </a:solidFill>
              <a:latin typeface="Times New Roman"/>
              <a:ea typeface="Calibri"/>
            </a:endParaRPr>
          </a:p>
          <a:p>
            <a:pPr lvl="0" algn="just">
              <a:lnSpc>
                <a:spcPct val="120000"/>
              </a:lnSpc>
              <a:spcAft>
                <a:spcPts val="0"/>
              </a:spcAft>
            </a:pPr>
            <a:r>
              <a:rPr lang="en-US" sz="2400" b="1" dirty="0" smtClean="0">
                <a:solidFill>
                  <a:srgbClr val="000000"/>
                </a:solidFill>
                <a:latin typeface="Times New Roman"/>
                <a:ea typeface="Calibri"/>
              </a:rPr>
              <a:t>Clear </a:t>
            </a:r>
            <a:r>
              <a:rPr lang="en-US" sz="2400" b="1" dirty="0">
                <a:solidFill>
                  <a:srgbClr val="000000"/>
                </a:solidFill>
                <a:latin typeface="Times New Roman"/>
                <a:ea typeface="Calibri"/>
              </a:rPr>
              <a:t>preference for an antitrust enforcement not focusing exclusively or even mainly on consumer welfare</a:t>
            </a:r>
            <a:r>
              <a:rPr lang="en-US" sz="2400" dirty="0">
                <a:solidFill>
                  <a:srgbClr val="000000"/>
                </a:solidFill>
                <a:latin typeface="Times New Roman"/>
                <a:ea typeface="Calibri"/>
              </a:rPr>
              <a:t> or rather efficiency </a:t>
            </a:r>
            <a:r>
              <a:rPr lang="en-US" sz="2400" i="1" dirty="0" err="1">
                <a:solidFill>
                  <a:srgbClr val="000000"/>
                </a:solidFill>
                <a:latin typeface="Times New Roman"/>
                <a:ea typeface="Calibri"/>
              </a:rPr>
              <a:t>stricto</a:t>
            </a:r>
            <a:r>
              <a:rPr lang="en-US" sz="2400" i="1" dirty="0">
                <a:solidFill>
                  <a:srgbClr val="000000"/>
                </a:solidFill>
                <a:latin typeface="Times New Roman"/>
                <a:ea typeface="Calibri"/>
              </a:rPr>
              <a:t> </a:t>
            </a:r>
            <a:r>
              <a:rPr lang="en-US" sz="2400" i="1" dirty="0" err="1">
                <a:solidFill>
                  <a:srgbClr val="000000"/>
                </a:solidFill>
                <a:latin typeface="Times New Roman"/>
                <a:ea typeface="Calibri"/>
              </a:rPr>
              <a:t>sensu</a:t>
            </a:r>
            <a:r>
              <a:rPr lang="en-US" sz="2400" dirty="0">
                <a:solidFill>
                  <a:srgbClr val="000000"/>
                </a:solidFill>
                <a:latin typeface="Times New Roman"/>
                <a:ea typeface="Calibri"/>
              </a:rPr>
              <a:t> but on </a:t>
            </a:r>
            <a:r>
              <a:rPr lang="en-US" sz="2400" dirty="0" smtClean="0">
                <a:solidFill>
                  <a:srgbClr val="000000"/>
                </a:solidFill>
                <a:latin typeface="Times New Roman"/>
                <a:ea typeface="Calibri"/>
              </a:rPr>
              <a:t>the </a:t>
            </a:r>
            <a:r>
              <a:rPr lang="en-US" sz="2400" b="1" dirty="0" smtClean="0">
                <a:solidFill>
                  <a:srgbClr val="000000"/>
                </a:solidFill>
                <a:latin typeface="Times New Roman"/>
                <a:ea typeface="Calibri"/>
              </a:rPr>
              <a:t>openness of the market </a:t>
            </a:r>
            <a:r>
              <a:rPr lang="en-US" sz="2400" dirty="0" smtClean="0">
                <a:solidFill>
                  <a:srgbClr val="000000"/>
                </a:solidFill>
                <a:latin typeface="Times New Roman"/>
                <a:ea typeface="Calibri"/>
              </a:rPr>
              <a:t>contrasting monopolies, openness, fair competition, prohibition of exclusionary conduct aimed at competitors, fight against monopolies</a:t>
            </a:r>
            <a:r>
              <a:rPr lang="en-US" sz="2400" dirty="0">
                <a:solidFill>
                  <a:srgbClr val="000000"/>
                </a:solidFill>
                <a:latin typeface="Times New Roman"/>
                <a:ea typeface="Calibri"/>
              </a:rPr>
              <a:t>, </a:t>
            </a:r>
            <a:r>
              <a:rPr lang="en-US" sz="2400" dirty="0" smtClean="0">
                <a:solidFill>
                  <a:srgbClr val="000000"/>
                </a:solidFill>
                <a:latin typeface="Times New Roman"/>
                <a:ea typeface="Calibri"/>
              </a:rPr>
              <a:t>protection </a:t>
            </a:r>
            <a:r>
              <a:rPr lang="en-US" sz="2400" dirty="0">
                <a:solidFill>
                  <a:srgbClr val="000000"/>
                </a:solidFill>
                <a:latin typeface="Times New Roman"/>
                <a:ea typeface="Calibri"/>
              </a:rPr>
              <a:t>of small business </a:t>
            </a:r>
            <a:r>
              <a:rPr lang="en-US" sz="2400" dirty="0" smtClean="0">
                <a:solidFill>
                  <a:srgbClr val="000000"/>
                </a:solidFill>
                <a:latin typeface="Times New Roman"/>
                <a:ea typeface="Calibri"/>
              </a:rPr>
              <a:t>and consumers and </a:t>
            </a:r>
            <a:r>
              <a:rPr lang="en-US" sz="2400" dirty="0">
                <a:solidFill>
                  <a:srgbClr val="000000"/>
                </a:solidFill>
                <a:latin typeface="Times New Roman"/>
                <a:ea typeface="Calibri"/>
              </a:rPr>
              <a:t>even, as we have seen, on wealth redistribution. </a:t>
            </a:r>
            <a:endParaRPr lang="en-US" sz="2400" dirty="0" smtClean="0">
              <a:solidFill>
                <a:srgbClr val="000000"/>
              </a:solidFill>
              <a:latin typeface="Times New Roman"/>
              <a:ea typeface="Calibri"/>
            </a:endParaRPr>
          </a:p>
          <a:p>
            <a:pPr lvl="0" algn="just">
              <a:lnSpc>
                <a:spcPct val="120000"/>
              </a:lnSpc>
              <a:spcAft>
                <a:spcPts val="0"/>
              </a:spcAft>
            </a:pPr>
            <a:endParaRPr lang="en-US" sz="2400" dirty="0" smtClean="0">
              <a:solidFill>
                <a:srgbClr val="000000"/>
              </a:solidFill>
              <a:effectLst/>
              <a:latin typeface="Times New Roman"/>
              <a:ea typeface="Calibri"/>
            </a:endParaRPr>
          </a:p>
          <a:p>
            <a:pPr lvl="0" algn="just">
              <a:lnSpc>
                <a:spcPct val="120000"/>
              </a:lnSpc>
              <a:spcAft>
                <a:spcPts val="0"/>
              </a:spcAft>
            </a:pPr>
            <a:r>
              <a:rPr lang="en-US" sz="2400" b="1" dirty="0" smtClean="0">
                <a:solidFill>
                  <a:srgbClr val="000000"/>
                </a:solidFill>
                <a:latin typeface="Times New Roman"/>
                <a:ea typeface="Calibri"/>
              </a:rPr>
              <a:t>New antitrust countries see their antitrust as much more in line with the true meaning of antitrust as it has developed for decades in the advanced countries themselves</a:t>
            </a:r>
            <a:endParaRPr lang="it-IT" sz="2400" b="1" dirty="0">
              <a:solidFill>
                <a:srgbClr val="000000"/>
              </a:solidFill>
              <a:effectLst/>
              <a:latin typeface="Times New Roman"/>
              <a:ea typeface="Calibri"/>
            </a:endParaRPr>
          </a:p>
        </p:txBody>
      </p:sp>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21</a:t>
            </a:fld>
            <a:endParaRPr lang="it-IT"/>
          </a:p>
        </p:txBody>
      </p:sp>
    </p:spTree>
    <p:extLst>
      <p:ext uri="{BB962C8B-B14F-4D97-AF65-F5344CB8AC3E}">
        <p14:creationId xmlns:p14="http://schemas.microsoft.com/office/powerpoint/2010/main" xmlns="" val="9341168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22</a:t>
            </a:fld>
            <a:endParaRPr lang="it-IT"/>
          </a:p>
        </p:txBody>
      </p:sp>
      <p:sp>
        <p:nvSpPr>
          <p:cNvPr id="4" name="Rettangolo 3"/>
          <p:cNvSpPr/>
          <p:nvPr/>
        </p:nvSpPr>
        <p:spPr>
          <a:xfrm>
            <a:off x="251520" y="188640"/>
            <a:ext cx="8712968" cy="6344686"/>
          </a:xfrm>
          <a:prstGeom prst="rect">
            <a:avLst/>
          </a:prstGeom>
        </p:spPr>
        <p:txBody>
          <a:bodyPr wrap="square">
            <a:spAutoFit/>
          </a:bodyPr>
          <a:lstStyle/>
          <a:p>
            <a:pPr marL="342900" lvl="0" indent="-342900" algn="just">
              <a:lnSpc>
                <a:spcPct val="120000"/>
              </a:lnSpc>
              <a:spcAft>
                <a:spcPts val="0"/>
              </a:spcAft>
            </a:pPr>
            <a:r>
              <a:rPr lang="en-US" sz="2000" b="1" dirty="0" smtClean="0">
                <a:latin typeface="Times New Roman"/>
                <a:ea typeface="Calibri"/>
                <a:cs typeface="Times New Roman"/>
              </a:rPr>
              <a:t>C.  Asian Countries</a:t>
            </a:r>
            <a:r>
              <a:rPr lang="en-US" sz="2000" dirty="0" smtClean="0">
                <a:latin typeface="Times New Roman"/>
                <a:ea typeface="Calibri"/>
                <a:cs typeface="Times New Roman"/>
              </a:rPr>
              <a:t> </a:t>
            </a:r>
            <a:endParaRPr lang="it-IT" sz="2000" dirty="0" smtClean="0">
              <a:ea typeface="Calibri"/>
              <a:cs typeface="Times New Roman"/>
            </a:endParaRPr>
          </a:p>
          <a:p>
            <a:pPr marL="457200" algn="just">
              <a:lnSpc>
                <a:spcPct val="120000"/>
              </a:lnSpc>
              <a:spcAft>
                <a:spcPts val="0"/>
              </a:spcAft>
            </a:pPr>
            <a:r>
              <a:rPr lang="en-US" sz="2000" dirty="0" smtClean="0">
                <a:latin typeface="Times New Roman"/>
                <a:ea typeface="Calibri"/>
                <a:cs typeface="Times New Roman"/>
              </a:rPr>
              <a:t> </a:t>
            </a:r>
            <a:endParaRPr lang="it-IT" sz="2000" i="1" dirty="0" smtClean="0">
              <a:ea typeface="Calibri"/>
              <a:cs typeface="Times New Roman"/>
            </a:endParaRPr>
          </a:p>
          <a:p>
            <a:pPr marL="342900" lvl="0" indent="-342900" algn="just">
              <a:lnSpc>
                <a:spcPct val="120000"/>
              </a:lnSpc>
              <a:spcAft>
                <a:spcPts val="0"/>
              </a:spcAft>
              <a:buFont typeface="Times New Roman"/>
              <a:buChar char="-"/>
            </a:pPr>
            <a:r>
              <a:rPr lang="en-US" sz="2000" i="1" dirty="0" smtClean="0">
                <a:latin typeface="Times New Roman"/>
                <a:ea typeface="Calibri"/>
                <a:cs typeface="Times New Roman"/>
              </a:rPr>
              <a:t>Different relevance of co</a:t>
            </a:r>
            <a:r>
              <a:rPr lang="en-US" sz="2000" dirty="0" smtClean="0">
                <a:latin typeface="Times New Roman"/>
                <a:ea typeface="Calibri"/>
                <a:cs typeface="Times New Roman"/>
              </a:rPr>
              <a:t>mpetition considerations: </a:t>
            </a:r>
            <a:r>
              <a:rPr lang="en-US" sz="2000" b="1" dirty="0" smtClean="0">
                <a:latin typeface="Times New Roman"/>
                <a:ea typeface="Calibri"/>
                <a:cs typeface="Times New Roman"/>
              </a:rPr>
              <a:t>rivalry is not a social value and actually it is highly suspect</a:t>
            </a:r>
            <a:r>
              <a:rPr lang="en-US" sz="2000" dirty="0" smtClean="0">
                <a:latin typeface="Times New Roman"/>
                <a:ea typeface="Calibri"/>
                <a:cs typeface="Times New Roman"/>
              </a:rPr>
              <a:t> (</a:t>
            </a:r>
            <a:r>
              <a:rPr lang="en-US" sz="2000" dirty="0" err="1" smtClean="0">
                <a:latin typeface="Times New Roman"/>
                <a:ea typeface="Calibri"/>
                <a:cs typeface="Times New Roman"/>
              </a:rPr>
              <a:t>Hofstede</a:t>
            </a:r>
            <a:r>
              <a:rPr lang="en-US" sz="2000" dirty="0" smtClean="0">
                <a:latin typeface="Times New Roman"/>
                <a:ea typeface="Calibri"/>
                <a:cs typeface="Times New Roman"/>
              </a:rPr>
              <a:t>, </a:t>
            </a:r>
            <a:r>
              <a:rPr lang="en-US" sz="2000" dirty="0" err="1" smtClean="0">
                <a:latin typeface="Times New Roman"/>
                <a:ea typeface="Calibri"/>
                <a:cs typeface="Times New Roman"/>
              </a:rPr>
              <a:t>Pape</a:t>
            </a:r>
            <a:r>
              <a:rPr lang="en-US" sz="2000" dirty="0" smtClean="0">
                <a:latin typeface="Times New Roman"/>
                <a:ea typeface="Calibri"/>
                <a:cs typeface="Times New Roman"/>
              </a:rPr>
              <a:t>) </a:t>
            </a:r>
            <a:endParaRPr lang="it-IT" sz="2000" dirty="0" smtClean="0">
              <a:ea typeface="Calibri"/>
              <a:cs typeface="Times New Roman"/>
            </a:endParaRPr>
          </a:p>
          <a:p>
            <a:pPr algn="just">
              <a:lnSpc>
                <a:spcPct val="120000"/>
              </a:lnSpc>
              <a:spcAft>
                <a:spcPts val="0"/>
              </a:spcAft>
            </a:pPr>
            <a:r>
              <a:rPr lang="en-US" sz="2000" dirty="0" smtClean="0">
                <a:latin typeface="Times New Roman"/>
                <a:ea typeface="Calibri"/>
                <a:cs typeface="Times New Roman"/>
              </a:rPr>
              <a:t> </a:t>
            </a:r>
            <a:endParaRPr lang="it-IT" sz="2000" dirty="0" smtClean="0">
              <a:ea typeface="Calibri"/>
              <a:cs typeface="Times New Roman"/>
            </a:endParaRPr>
          </a:p>
          <a:p>
            <a:pPr marL="342900" lvl="0" indent="-342900" algn="just">
              <a:lnSpc>
                <a:spcPct val="120000"/>
              </a:lnSpc>
              <a:spcAft>
                <a:spcPts val="0"/>
              </a:spcAft>
              <a:buFont typeface="Times New Roman"/>
              <a:buChar char="-"/>
            </a:pPr>
            <a:r>
              <a:rPr lang="en-US" sz="2000" b="1" dirty="0" smtClean="0">
                <a:latin typeface="Times New Roman"/>
                <a:ea typeface="Calibri"/>
                <a:cs typeface="Times New Roman"/>
              </a:rPr>
              <a:t>Highly differentiated systems</a:t>
            </a:r>
            <a:r>
              <a:rPr lang="en-US" sz="2000" dirty="0" smtClean="0">
                <a:latin typeface="Times New Roman"/>
                <a:ea typeface="Calibri"/>
                <a:cs typeface="Times New Roman"/>
              </a:rPr>
              <a:t>: competition is mostly on products rather than price; economy is export-oriented rather than tending to respond to consumer </a:t>
            </a:r>
            <a:r>
              <a:rPr lang="en-US" sz="2000" dirty="0" err="1" smtClean="0">
                <a:latin typeface="Times New Roman"/>
                <a:ea typeface="Calibri"/>
                <a:cs typeface="Times New Roman"/>
              </a:rPr>
              <a:t>demand;State</a:t>
            </a:r>
            <a:r>
              <a:rPr lang="en-US" sz="2000" dirty="0" smtClean="0">
                <a:latin typeface="Times New Roman"/>
                <a:ea typeface="Calibri"/>
                <a:cs typeface="Times New Roman"/>
              </a:rPr>
              <a:t> has an important role to play and a parallel State economy exists alongside the private one; production is scattered across national boundaries; demand is volatile; markets are too small to achieve economies of scale; different areas of the same countries have different production and competition models. </a:t>
            </a:r>
          </a:p>
          <a:p>
            <a:pPr marL="342900" lvl="0" indent="-342900" algn="just">
              <a:lnSpc>
                <a:spcPct val="120000"/>
              </a:lnSpc>
              <a:spcAft>
                <a:spcPts val="0"/>
              </a:spcAft>
              <a:buFont typeface="Times New Roman"/>
              <a:buChar char="-"/>
            </a:pPr>
            <a:endParaRPr lang="en-US" sz="2000" dirty="0" smtClean="0">
              <a:latin typeface="Times New Roman"/>
              <a:ea typeface="Calibri"/>
              <a:cs typeface="Times New Roman"/>
            </a:endParaRPr>
          </a:p>
          <a:p>
            <a:pPr algn="just">
              <a:lnSpc>
                <a:spcPct val="120000"/>
              </a:lnSpc>
              <a:spcAft>
                <a:spcPts val="0"/>
              </a:spcAft>
            </a:pPr>
            <a:r>
              <a:rPr lang="en-US" sz="2000" dirty="0" smtClean="0">
                <a:latin typeface="Times New Roman"/>
                <a:ea typeface="Calibri"/>
                <a:cs typeface="Times New Roman"/>
              </a:rPr>
              <a:t>But: </a:t>
            </a:r>
            <a:endParaRPr lang="it-IT" sz="2000" dirty="0" smtClean="0">
              <a:ea typeface="Calibri"/>
              <a:cs typeface="Times New Roman"/>
            </a:endParaRPr>
          </a:p>
          <a:p>
            <a:pPr marL="342900" lvl="0" indent="-342900" algn="just">
              <a:lnSpc>
                <a:spcPct val="120000"/>
              </a:lnSpc>
              <a:spcAft>
                <a:spcPts val="0"/>
              </a:spcAft>
              <a:buFont typeface="Times New Roman"/>
              <a:buChar char="-"/>
            </a:pPr>
            <a:r>
              <a:rPr lang="en-US" sz="2000" dirty="0" smtClean="0">
                <a:latin typeface="Times New Roman"/>
                <a:ea typeface="Calibri"/>
                <a:cs typeface="Times New Roman"/>
              </a:rPr>
              <a:t>Maybe not so different from original US values; </a:t>
            </a:r>
            <a:endParaRPr lang="it-IT" sz="2000" dirty="0" smtClean="0">
              <a:ea typeface="Calibri"/>
              <a:cs typeface="Times New Roman"/>
            </a:endParaRPr>
          </a:p>
          <a:p>
            <a:pPr marL="342900" lvl="0" indent="-342900" algn="just">
              <a:lnSpc>
                <a:spcPct val="120000"/>
              </a:lnSpc>
              <a:spcAft>
                <a:spcPts val="0"/>
              </a:spcAft>
              <a:buFont typeface="Times New Roman"/>
              <a:buChar char="-"/>
            </a:pPr>
            <a:r>
              <a:rPr lang="en-US" sz="2000" dirty="0" smtClean="0">
                <a:latin typeface="Times New Roman"/>
                <a:ea typeface="Calibri"/>
                <a:cs typeface="Times New Roman"/>
              </a:rPr>
              <a:t>Canada, Germany, UK, all have “public interest” provisions in their merger legislation; </a:t>
            </a:r>
            <a:endParaRPr lang="it-IT" sz="2000" dirty="0" smtClean="0">
              <a:ea typeface="Calibri"/>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23</a:t>
            </a:fld>
            <a:endParaRPr lang="it-IT"/>
          </a:p>
        </p:txBody>
      </p:sp>
      <p:sp>
        <p:nvSpPr>
          <p:cNvPr id="4" name="Rettangolo 3"/>
          <p:cNvSpPr/>
          <p:nvPr/>
        </p:nvSpPr>
        <p:spPr>
          <a:xfrm>
            <a:off x="179512" y="260648"/>
            <a:ext cx="8784976" cy="6740307"/>
          </a:xfrm>
          <a:prstGeom prst="rect">
            <a:avLst/>
          </a:prstGeom>
        </p:spPr>
        <p:txBody>
          <a:bodyPr wrap="square">
            <a:spAutoFit/>
          </a:bodyPr>
          <a:lstStyle/>
          <a:p>
            <a:pPr algn="just">
              <a:lnSpc>
                <a:spcPct val="120000"/>
              </a:lnSpc>
              <a:spcAft>
                <a:spcPts val="0"/>
              </a:spcAft>
            </a:pPr>
            <a:r>
              <a:rPr lang="en-US" sz="2000" dirty="0" smtClean="0">
                <a:solidFill>
                  <a:srgbClr val="000000"/>
                </a:solidFill>
                <a:latin typeface="Times New Roman"/>
                <a:ea typeface="Calibri"/>
              </a:rPr>
              <a:t>D. ‘</a:t>
            </a:r>
            <a:r>
              <a:rPr lang="en-US" sz="2000" b="1" dirty="0" smtClean="0">
                <a:solidFill>
                  <a:srgbClr val="000000"/>
                </a:solidFill>
                <a:latin typeface="Times New Roman"/>
                <a:ea typeface="Calibri"/>
              </a:rPr>
              <a:t>Developing’ economies</a:t>
            </a:r>
            <a:r>
              <a:rPr lang="en-US" sz="2000" dirty="0" smtClean="0">
                <a:solidFill>
                  <a:srgbClr val="000000"/>
                </a:solidFill>
                <a:latin typeface="Times New Roman"/>
                <a:ea typeface="Calibri"/>
              </a:rPr>
              <a:t> </a:t>
            </a:r>
            <a:endParaRPr lang="it-IT" sz="2000" dirty="0" smtClean="0">
              <a:solidFill>
                <a:srgbClr val="000000"/>
              </a:solidFill>
              <a:latin typeface="Times New Roman"/>
              <a:ea typeface="Calibri"/>
            </a:endParaRPr>
          </a:p>
          <a:p>
            <a:pPr algn="just">
              <a:lnSpc>
                <a:spcPct val="120000"/>
              </a:lnSpc>
              <a:spcAft>
                <a:spcPts val="0"/>
              </a:spcAft>
            </a:pPr>
            <a:r>
              <a:rPr lang="en-US" sz="2000" dirty="0" smtClean="0">
                <a:solidFill>
                  <a:srgbClr val="000000"/>
                </a:solidFill>
                <a:latin typeface="Times New Roman"/>
                <a:ea typeface="Calibri"/>
              </a:rPr>
              <a:t> </a:t>
            </a:r>
            <a:endParaRPr lang="it-IT" sz="2000" dirty="0" smtClean="0">
              <a:solidFill>
                <a:srgbClr val="000000"/>
              </a:solidFill>
              <a:latin typeface="Times New Roman"/>
              <a:ea typeface="Calibri"/>
            </a:endParaRPr>
          </a:p>
          <a:p>
            <a:pPr algn="just">
              <a:lnSpc>
                <a:spcPct val="120000"/>
              </a:lnSpc>
              <a:spcAft>
                <a:spcPts val="0"/>
              </a:spcAft>
            </a:pPr>
            <a:r>
              <a:rPr lang="en-US" sz="2000" b="1" dirty="0" smtClean="0">
                <a:solidFill>
                  <a:srgbClr val="000000"/>
                </a:solidFill>
                <a:latin typeface="Times New Roman"/>
                <a:ea typeface="Calibri"/>
              </a:rPr>
              <a:t>1. Fight against Monopolies</a:t>
            </a:r>
            <a:r>
              <a:rPr lang="en-US" sz="2000" dirty="0" smtClean="0">
                <a:solidFill>
                  <a:srgbClr val="000000"/>
                </a:solidFill>
                <a:latin typeface="Times New Roman"/>
                <a:ea typeface="Calibri"/>
              </a:rPr>
              <a:t> acquires a special pre-eminence: </a:t>
            </a:r>
            <a:endParaRPr lang="it-IT" sz="2000" dirty="0" smtClean="0">
              <a:solidFill>
                <a:srgbClr val="000000"/>
              </a:solidFill>
              <a:latin typeface="Times New Roman"/>
              <a:ea typeface="Calibri"/>
            </a:endParaRPr>
          </a:p>
          <a:p>
            <a:pPr marL="342900" lvl="0" indent="-342900" algn="just">
              <a:lnSpc>
                <a:spcPct val="120000"/>
              </a:lnSpc>
              <a:spcAft>
                <a:spcPts val="0"/>
              </a:spcAft>
              <a:buFont typeface="+mj-lt"/>
              <a:buAutoNum type="alphaLcParenR"/>
            </a:pPr>
            <a:r>
              <a:rPr lang="en-US" sz="2000" dirty="0" smtClean="0">
                <a:solidFill>
                  <a:srgbClr val="000000"/>
                </a:solidFill>
                <a:latin typeface="Times New Roman"/>
                <a:ea typeface="Calibri"/>
              </a:rPr>
              <a:t>keeps rivalry alive;</a:t>
            </a:r>
            <a:endParaRPr lang="it-IT" sz="2000" dirty="0" smtClean="0">
              <a:solidFill>
                <a:srgbClr val="000000"/>
              </a:solidFill>
              <a:latin typeface="Times New Roman"/>
              <a:ea typeface="Calibri"/>
            </a:endParaRPr>
          </a:p>
          <a:p>
            <a:pPr marL="342900" lvl="0" indent="-342900" algn="just">
              <a:lnSpc>
                <a:spcPct val="120000"/>
              </a:lnSpc>
              <a:spcAft>
                <a:spcPts val="0"/>
              </a:spcAft>
              <a:buFont typeface="+mj-lt"/>
              <a:buAutoNum type="alphaLcParenR"/>
            </a:pPr>
            <a:r>
              <a:rPr lang="en-US" sz="2000" dirty="0" smtClean="0">
                <a:solidFill>
                  <a:srgbClr val="000000"/>
                </a:solidFill>
                <a:latin typeface="Times New Roman"/>
                <a:ea typeface="Calibri"/>
              </a:rPr>
              <a:t>keeps access to market or market expansion open for possibly more efficient and/or more innovating competitors </a:t>
            </a:r>
            <a:endParaRPr lang="it-IT" sz="2000" dirty="0" smtClean="0">
              <a:solidFill>
                <a:srgbClr val="000000"/>
              </a:solidFill>
              <a:latin typeface="Times New Roman"/>
              <a:ea typeface="Calibri"/>
            </a:endParaRPr>
          </a:p>
          <a:p>
            <a:pPr marL="342900" lvl="0" indent="-342900" algn="just">
              <a:lnSpc>
                <a:spcPct val="120000"/>
              </a:lnSpc>
              <a:spcAft>
                <a:spcPts val="0"/>
              </a:spcAft>
              <a:buFont typeface="+mj-lt"/>
              <a:buAutoNum type="alphaLcParenR"/>
            </a:pPr>
            <a:r>
              <a:rPr lang="en-US" sz="2000" dirty="0" smtClean="0">
                <a:solidFill>
                  <a:srgbClr val="000000"/>
                </a:solidFill>
                <a:latin typeface="Times New Roman"/>
                <a:ea typeface="Calibri"/>
              </a:rPr>
              <a:t>limits political pressure for avoiding that the system be rigged. </a:t>
            </a:r>
          </a:p>
          <a:p>
            <a:pPr marL="342900" lvl="0" indent="-342900" algn="just">
              <a:lnSpc>
                <a:spcPct val="120000"/>
              </a:lnSpc>
              <a:spcAft>
                <a:spcPts val="0"/>
              </a:spcAft>
              <a:buFont typeface="+mj-lt"/>
              <a:buAutoNum type="alphaLcParenR"/>
            </a:pPr>
            <a:endParaRPr lang="en-US" sz="2000" dirty="0" smtClean="0">
              <a:solidFill>
                <a:srgbClr val="000000"/>
              </a:solidFill>
              <a:latin typeface="Times New Roman"/>
              <a:ea typeface="Calibri"/>
            </a:endParaRPr>
          </a:p>
          <a:p>
            <a:pPr algn="just">
              <a:lnSpc>
                <a:spcPct val="120000"/>
              </a:lnSpc>
              <a:spcAft>
                <a:spcPts val="0"/>
              </a:spcAft>
            </a:pPr>
            <a:r>
              <a:rPr lang="en-US" sz="2000" b="1" dirty="0" smtClean="0">
                <a:solidFill>
                  <a:srgbClr val="000000"/>
                </a:solidFill>
                <a:latin typeface="Times New Roman"/>
                <a:ea typeface="Calibri"/>
              </a:rPr>
              <a:t>2. Growth</a:t>
            </a:r>
            <a:r>
              <a:rPr lang="en-US" sz="2000" dirty="0" smtClean="0">
                <a:solidFill>
                  <a:srgbClr val="000000"/>
                </a:solidFill>
                <a:latin typeface="Times New Roman"/>
                <a:ea typeface="Calibri"/>
              </a:rPr>
              <a:t>: for the élite? </a:t>
            </a:r>
            <a:endParaRPr lang="it-IT" sz="2000" dirty="0" smtClean="0">
              <a:solidFill>
                <a:srgbClr val="000000"/>
              </a:solidFill>
              <a:latin typeface="Times New Roman"/>
              <a:ea typeface="Calibri"/>
            </a:endParaRPr>
          </a:p>
          <a:p>
            <a:pPr algn="just">
              <a:lnSpc>
                <a:spcPct val="120000"/>
              </a:lnSpc>
              <a:spcAft>
                <a:spcPts val="0"/>
              </a:spcAft>
            </a:pPr>
            <a:r>
              <a:rPr lang="en-US" sz="2000" dirty="0" smtClean="0">
                <a:solidFill>
                  <a:srgbClr val="000000"/>
                </a:solidFill>
                <a:latin typeface="Times New Roman"/>
                <a:ea typeface="Calibri"/>
              </a:rPr>
              <a:t>Lower </a:t>
            </a:r>
            <a:r>
              <a:rPr lang="en-US" sz="2000" dirty="0" smtClean="0">
                <a:solidFill>
                  <a:srgbClr val="000000"/>
                </a:solidFill>
                <a:latin typeface="Times New Roman"/>
                <a:ea typeface="Calibri"/>
              </a:rPr>
              <a:t>echelon of society may benefit from greater efficiency and economic advancement, but the divide between classes may become so steep as become politically unacceptable and challenge the credibility and legitimacy of the whole system. </a:t>
            </a:r>
            <a:endParaRPr lang="it-IT" sz="2000" dirty="0" smtClean="0">
              <a:solidFill>
                <a:srgbClr val="000000"/>
              </a:solidFill>
              <a:latin typeface="Times New Roman"/>
              <a:ea typeface="Calibri"/>
            </a:endParaRPr>
          </a:p>
          <a:p>
            <a:pPr algn="just">
              <a:lnSpc>
                <a:spcPct val="120000"/>
              </a:lnSpc>
              <a:spcAft>
                <a:spcPts val="0"/>
              </a:spcAft>
            </a:pPr>
            <a:r>
              <a:rPr lang="en-US" sz="2000" dirty="0" smtClean="0">
                <a:solidFill>
                  <a:srgbClr val="000000"/>
                </a:solidFill>
                <a:latin typeface="Times New Roman"/>
                <a:ea typeface="Calibri"/>
              </a:rPr>
              <a:t> </a:t>
            </a:r>
            <a:endParaRPr lang="it-IT" sz="2000" dirty="0" smtClean="0">
              <a:solidFill>
                <a:srgbClr val="000000"/>
              </a:solidFill>
              <a:latin typeface="Times New Roman"/>
              <a:ea typeface="Calibri"/>
            </a:endParaRPr>
          </a:p>
          <a:p>
            <a:pPr algn="just">
              <a:lnSpc>
                <a:spcPct val="120000"/>
              </a:lnSpc>
              <a:spcAft>
                <a:spcPts val="0"/>
              </a:spcAft>
            </a:pPr>
            <a:r>
              <a:rPr lang="en-US" sz="2000" dirty="0" smtClean="0">
                <a:solidFill>
                  <a:srgbClr val="000000"/>
                </a:solidFill>
                <a:latin typeface="Times New Roman"/>
                <a:ea typeface="Calibri"/>
              </a:rPr>
              <a:t>In so far as competition law, in fostering growth remains oblivious to the issue of income equality, it may work in the sense of not only increasing the social divide, but even poverty and unemployment of certain areas or industries (e.g.: small retailers when supermarket chains enter the market). </a:t>
            </a:r>
            <a:endParaRPr lang="it-IT" sz="2000" dirty="0" smtClean="0">
              <a:solidFill>
                <a:srgbClr val="000000"/>
              </a:solidFill>
              <a:latin typeface="Times New Roman"/>
              <a:ea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45820" y="404664"/>
            <a:ext cx="8496944" cy="5672835"/>
          </a:xfrm>
          <a:prstGeom prst="rect">
            <a:avLst/>
          </a:prstGeom>
        </p:spPr>
        <p:txBody>
          <a:bodyPr wrap="square">
            <a:spAutoFit/>
          </a:bodyPr>
          <a:lstStyle/>
          <a:p>
            <a:pPr marL="342900" lvl="0" indent="-342900" algn="just">
              <a:lnSpc>
                <a:spcPct val="120000"/>
              </a:lnSpc>
              <a:spcAft>
                <a:spcPts val="2400"/>
              </a:spcAft>
            </a:pPr>
            <a:r>
              <a:rPr lang="en-US" b="1" dirty="0" smtClean="0">
                <a:latin typeface="Times New Roman"/>
                <a:ea typeface="Calibri"/>
                <a:cs typeface="Times New Roman"/>
              </a:rPr>
              <a:t>E. Additional Benefits of a Vigorous Antitrust Enforcement</a:t>
            </a:r>
          </a:p>
          <a:p>
            <a:pPr marL="342900" lvl="0" indent="-342900" algn="just">
              <a:lnSpc>
                <a:spcPct val="120000"/>
              </a:lnSpc>
              <a:spcAft>
                <a:spcPts val="2400"/>
              </a:spcAft>
            </a:pPr>
            <a:r>
              <a:rPr lang="en-US" b="1" dirty="0" smtClean="0">
                <a:latin typeface="Times New Roman"/>
                <a:ea typeface="Calibri"/>
                <a:cs typeface="Times New Roman"/>
              </a:rPr>
              <a:t>1. Innovation</a:t>
            </a:r>
            <a:r>
              <a:rPr lang="en-US" dirty="0" smtClean="0">
                <a:latin typeface="Times New Roman"/>
                <a:ea typeface="Calibri"/>
                <a:cs typeface="Times New Roman"/>
              </a:rPr>
              <a:t> </a:t>
            </a:r>
            <a:endParaRPr lang="it-IT" sz="1600" dirty="0">
              <a:ea typeface="Calibri"/>
              <a:cs typeface="Times New Roman"/>
            </a:endParaRPr>
          </a:p>
          <a:p>
            <a:pPr algn="just">
              <a:lnSpc>
                <a:spcPct val="120000"/>
              </a:lnSpc>
              <a:spcAft>
                <a:spcPts val="2400"/>
              </a:spcAft>
            </a:pPr>
            <a:r>
              <a:rPr lang="en-US" dirty="0">
                <a:latin typeface="Times New Roman"/>
                <a:ea typeface="Calibri"/>
                <a:cs typeface="Times New Roman"/>
              </a:rPr>
              <a:t>Arrow </a:t>
            </a:r>
            <a:r>
              <a:rPr lang="en-US" dirty="0">
                <a:latin typeface="Times New Roman"/>
                <a:ea typeface="Calibri"/>
                <a:cs typeface="Times New Roman"/>
                <a:sym typeface="Wingdings"/>
              </a:rPr>
              <a:t></a:t>
            </a:r>
            <a:r>
              <a:rPr lang="en-US" dirty="0">
                <a:latin typeface="Times New Roman"/>
                <a:ea typeface="Calibri"/>
                <a:cs typeface="Times New Roman"/>
              </a:rPr>
              <a:t> Schumpeter</a:t>
            </a:r>
            <a:endParaRPr lang="it-IT" sz="1600" dirty="0">
              <a:ea typeface="Calibri"/>
              <a:cs typeface="Times New Roman"/>
            </a:endParaRPr>
          </a:p>
          <a:p>
            <a:pPr algn="just">
              <a:lnSpc>
                <a:spcPct val="120000"/>
              </a:lnSpc>
              <a:spcAft>
                <a:spcPts val="1000"/>
              </a:spcAft>
            </a:pPr>
            <a:r>
              <a:rPr lang="en-US" b="1" dirty="0">
                <a:latin typeface="Times New Roman"/>
                <a:ea typeface="Calibri"/>
                <a:cs typeface="Times New Roman"/>
              </a:rPr>
              <a:t>True no clear relationship between </a:t>
            </a:r>
            <a:r>
              <a:rPr lang="en-US" b="1" i="1" dirty="0">
                <a:latin typeface="Times New Roman"/>
                <a:ea typeface="Calibri"/>
                <a:cs typeface="Times New Roman"/>
              </a:rPr>
              <a:t>concentration</a:t>
            </a:r>
            <a:r>
              <a:rPr lang="en-US" b="1" dirty="0">
                <a:latin typeface="Times New Roman"/>
                <a:ea typeface="Calibri"/>
                <a:cs typeface="Times New Roman"/>
              </a:rPr>
              <a:t> and innovation. But rather clear one between </a:t>
            </a:r>
            <a:r>
              <a:rPr lang="en-US" b="1" i="1" dirty="0">
                <a:latin typeface="Times New Roman"/>
                <a:ea typeface="Calibri"/>
                <a:cs typeface="Times New Roman"/>
              </a:rPr>
              <a:t>competition </a:t>
            </a:r>
            <a:r>
              <a:rPr lang="en-US" b="1" dirty="0">
                <a:latin typeface="Times New Roman"/>
                <a:ea typeface="Calibri"/>
                <a:cs typeface="Times New Roman"/>
              </a:rPr>
              <a:t>and innovation</a:t>
            </a:r>
            <a:endParaRPr lang="it-IT" sz="1600" dirty="0">
              <a:ea typeface="Calibri"/>
              <a:cs typeface="Times New Roman"/>
            </a:endParaRPr>
          </a:p>
          <a:p>
            <a:pPr algn="just">
              <a:lnSpc>
                <a:spcPct val="115000"/>
              </a:lnSpc>
              <a:spcAft>
                <a:spcPts val="0"/>
              </a:spcAft>
            </a:pPr>
            <a:r>
              <a:rPr lang="en-US" dirty="0">
                <a:latin typeface="Times New Roman"/>
                <a:ea typeface="Calibri"/>
                <a:cs typeface="Times New Roman"/>
              </a:rPr>
              <a:t> </a:t>
            </a:r>
            <a:endParaRPr lang="it-IT" sz="1600" dirty="0">
              <a:ea typeface="Calibri"/>
              <a:cs typeface="Times New Roman"/>
            </a:endParaRPr>
          </a:p>
          <a:p>
            <a:pPr algn="just">
              <a:lnSpc>
                <a:spcPct val="115000"/>
              </a:lnSpc>
              <a:spcAft>
                <a:spcPts val="0"/>
              </a:spcAft>
            </a:pPr>
            <a:r>
              <a:rPr lang="en-US" b="1" dirty="0" smtClean="0">
                <a:latin typeface="Times New Roman"/>
                <a:ea typeface="Calibri"/>
                <a:cs typeface="Times New Roman"/>
              </a:rPr>
              <a:t>	Porter</a:t>
            </a:r>
            <a:endParaRPr lang="it-IT" sz="1600" dirty="0">
              <a:ea typeface="Calibri"/>
              <a:cs typeface="Times New Roman"/>
            </a:endParaRPr>
          </a:p>
          <a:p>
            <a:pPr algn="just">
              <a:lnSpc>
                <a:spcPct val="115000"/>
              </a:lnSpc>
              <a:spcAft>
                <a:spcPts val="0"/>
              </a:spcAft>
            </a:pPr>
            <a:r>
              <a:rPr lang="en-US" dirty="0">
                <a:latin typeface="Times New Roman"/>
                <a:ea typeface="Calibri"/>
                <a:cs typeface="Times New Roman"/>
              </a:rPr>
              <a:t> </a:t>
            </a:r>
            <a:endParaRPr lang="it-IT" sz="1600" dirty="0">
              <a:ea typeface="Calibri"/>
              <a:cs typeface="Times New Roman"/>
            </a:endParaRPr>
          </a:p>
          <a:p>
            <a:pPr algn="just">
              <a:lnSpc>
                <a:spcPct val="115000"/>
              </a:lnSpc>
              <a:spcAft>
                <a:spcPts val="0"/>
              </a:spcAft>
            </a:pPr>
            <a:r>
              <a:rPr lang="en-US" i="1" dirty="0">
                <a:latin typeface="Times New Roman"/>
                <a:ea typeface="Calibri"/>
                <a:cs typeface="Times New Roman"/>
              </a:rPr>
              <a:t>Innovation provides products and services of ever increasing consumer value, as well as ways of producing products more efficiently, both of which contribute directly to productivity. </a:t>
            </a:r>
            <a:r>
              <a:rPr lang="en-US" b="1" i="1" dirty="0">
                <a:latin typeface="Times New Roman"/>
                <a:ea typeface="Calibri"/>
                <a:cs typeface="Times New Roman"/>
              </a:rPr>
              <a:t>Innovation, in this broad sense, is driven by competition</a:t>
            </a:r>
            <a:r>
              <a:rPr lang="en-US" i="1" dirty="0">
                <a:latin typeface="Times New Roman"/>
                <a:ea typeface="Calibri"/>
                <a:cs typeface="Times New Roman"/>
              </a:rPr>
              <a:t>. […] One need only review the dismal innovation record of countries lacking strong competition to be convinced of this fact. Vigorous competition in a supportive business environment is the only path to sustained productivity growth, and therefore to long term economic vitality.</a:t>
            </a:r>
            <a:endParaRPr lang="it-IT" sz="1600" i="1" dirty="0">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24</a:t>
            </a:fld>
            <a:endParaRPr lang="it-IT"/>
          </a:p>
        </p:txBody>
      </p:sp>
    </p:spTree>
    <p:extLst>
      <p:ext uri="{BB962C8B-B14F-4D97-AF65-F5344CB8AC3E}">
        <p14:creationId xmlns:p14="http://schemas.microsoft.com/office/powerpoint/2010/main" xmlns="" val="25742054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260648"/>
            <a:ext cx="8640960" cy="5054717"/>
          </a:xfrm>
          <a:prstGeom prst="rect">
            <a:avLst/>
          </a:prstGeom>
        </p:spPr>
        <p:txBody>
          <a:bodyPr wrap="square">
            <a:spAutoFit/>
          </a:bodyPr>
          <a:lstStyle/>
          <a:p>
            <a:pPr marL="342900" lvl="0" indent="-342900" algn="just">
              <a:lnSpc>
                <a:spcPct val="120000"/>
              </a:lnSpc>
              <a:spcAft>
                <a:spcPts val="1000"/>
              </a:spcAft>
              <a:buFont typeface="+mj-lt"/>
              <a:buAutoNum type="arabicPeriod" startAt="2"/>
            </a:pPr>
            <a:r>
              <a:rPr lang="en-US" b="1" dirty="0" smtClean="0">
                <a:latin typeface="Times New Roman"/>
                <a:ea typeface="Calibri"/>
                <a:cs typeface="Times New Roman"/>
              </a:rPr>
              <a:t>Size </a:t>
            </a:r>
            <a:r>
              <a:rPr lang="en-US" b="1" dirty="0">
                <a:latin typeface="Times New Roman"/>
                <a:ea typeface="Calibri"/>
                <a:cs typeface="Times New Roman"/>
              </a:rPr>
              <a:t>(e.g., financial meltdown) </a:t>
            </a:r>
            <a:endParaRPr lang="it-IT" sz="1600" dirty="0">
              <a:ea typeface="Calibri"/>
              <a:cs typeface="Times New Roman"/>
            </a:endParaRPr>
          </a:p>
          <a:p>
            <a:pPr algn="just">
              <a:lnSpc>
                <a:spcPct val="120000"/>
              </a:lnSpc>
              <a:spcAft>
                <a:spcPts val="1000"/>
              </a:spcAft>
            </a:pPr>
            <a:r>
              <a:rPr lang="en-US" dirty="0" err="1">
                <a:latin typeface="Times New Roman"/>
                <a:ea typeface="Calibri"/>
                <a:cs typeface="Times New Roman"/>
              </a:rPr>
              <a:t>Stiglitz</a:t>
            </a:r>
            <a:r>
              <a:rPr lang="en-US" dirty="0">
                <a:latin typeface="Times New Roman"/>
                <a:ea typeface="Calibri"/>
                <a:cs typeface="Times New Roman"/>
              </a:rPr>
              <a:t> </a:t>
            </a:r>
            <a:endParaRPr lang="it-IT" sz="1600" dirty="0">
              <a:ea typeface="Calibri"/>
              <a:cs typeface="Times New Roman"/>
            </a:endParaRPr>
          </a:p>
          <a:p>
            <a:pPr algn="just">
              <a:lnSpc>
                <a:spcPct val="120000"/>
              </a:lnSpc>
              <a:spcAft>
                <a:spcPts val="1000"/>
              </a:spcAft>
            </a:pPr>
            <a:r>
              <a:rPr lang="en-US" i="1" dirty="0" smtClean="0">
                <a:solidFill>
                  <a:srgbClr val="000000"/>
                </a:solidFill>
                <a:latin typeface="Times New Roman"/>
                <a:ea typeface="Calibri"/>
                <a:cs typeface="Times New Roman"/>
              </a:rPr>
              <a:t>too </a:t>
            </a:r>
            <a:r>
              <a:rPr lang="en-US" i="1" dirty="0">
                <a:solidFill>
                  <a:srgbClr val="000000"/>
                </a:solidFill>
                <a:latin typeface="Times New Roman"/>
                <a:ea typeface="Calibri"/>
                <a:cs typeface="Times New Roman"/>
              </a:rPr>
              <a:t>big to fail, too interconnected to fail, and too correlated to </a:t>
            </a:r>
            <a:r>
              <a:rPr lang="en-US" i="1" dirty="0" smtClean="0">
                <a:solidFill>
                  <a:srgbClr val="000000"/>
                </a:solidFill>
                <a:latin typeface="Times New Roman"/>
                <a:ea typeface="Calibri"/>
                <a:cs typeface="Times New Roman"/>
              </a:rPr>
              <a:t>fail </a:t>
            </a:r>
            <a:r>
              <a:rPr lang="en-US" dirty="0" smtClean="0">
                <a:solidFill>
                  <a:srgbClr val="000000"/>
                </a:solidFill>
                <a:latin typeface="Times New Roman"/>
                <a:ea typeface="Calibri"/>
                <a:cs typeface="Times New Roman"/>
              </a:rPr>
              <a:t>[…]</a:t>
            </a:r>
            <a:endParaRPr lang="it-IT" sz="1600" dirty="0">
              <a:ea typeface="Calibri"/>
              <a:cs typeface="Times New Roman"/>
            </a:endParaRPr>
          </a:p>
          <a:p>
            <a:pPr algn="just">
              <a:lnSpc>
                <a:spcPct val="120000"/>
              </a:lnSpc>
              <a:spcAft>
                <a:spcPts val="0"/>
              </a:spcAft>
            </a:pPr>
            <a:r>
              <a:rPr lang="en-US" i="1" dirty="0">
                <a:solidFill>
                  <a:srgbClr val="000000"/>
                </a:solidFill>
                <a:latin typeface="Times New Roman"/>
                <a:ea typeface="Calibri"/>
                <a:cs typeface="Times New Roman"/>
              </a:rPr>
              <a:t>there is </a:t>
            </a:r>
            <a:r>
              <a:rPr lang="en-US" b="1" i="1" dirty="0">
                <a:solidFill>
                  <a:srgbClr val="000000"/>
                </a:solidFill>
                <a:latin typeface="Times New Roman"/>
                <a:ea typeface="Calibri"/>
                <a:cs typeface="Times New Roman"/>
              </a:rPr>
              <a:t>an implicit government subsidy</a:t>
            </a:r>
            <a:r>
              <a:rPr lang="en-US" i="1" dirty="0">
                <a:solidFill>
                  <a:srgbClr val="000000"/>
                </a:solidFill>
                <a:latin typeface="Times New Roman"/>
                <a:ea typeface="Calibri"/>
                <a:cs typeface="Times New Roman"/>
              </a:rPr>
              <a:t>, and it leads to an uneven playing field for getting access to capital at lower interest rates--there is well-documented evidence on that--and it distorts behavior and imposes enormous costs on the rest of our society</a:t>
            </a:r>
            <a:r>
              <a:rPr lang="en-US" i="1" dirty="0" smtClean="0">
                <a:solidFill>
                  <a:srgbClr val="000000"/>
                </a:solidFill>
                <a:latin typeface="Times New Roman"/>
                <a:ea typeface="Calibri"/>
                <a:cs typeface="Times New Roman"/>
              </a:rPr>
              <a:t>.</a:t>
            </a:r>
          </a:p>
          <a:p>
            <a:pPr algn="just">
              <a:lnSpc>
                <a:spcPct val="120000"/>
              </a:lnSpc>
              <a:spcAft>
                <a:spcPts val="0"/>
              </a:spcAft>
            </a:pPr>
            <a:endParaRPr lang="en-US" i="1" dirty="0" smtClean="0">
              <a:solidFill>
                <a:srgbClr val="000000"/>
              </a:solidFill>
              <a:latin typeface="Times New Roman"/>
              <a:ea typeface="Calibri"/>
              <a:cs typeface="Times New Roman"/>
            </a:endParaRPr>
          </a:p>
          <a:p>
            <a:pPr marL="342900" lvl="0" indent="-342900" algn="just">
              <a:lnSpc>
                <a:spcPct val="120000"/>
              </a:lnSpc>
              <a:spcAft>
                <a:spcPts val="0"/>
              </a:spcAft>
              <a:buFont typeface="+mj-lt"/>
              <a:buAutoNum type="arabicPeriod" startAt="3"/>
            </a:pPr>
            <a:r>
              <a:rPr lang="en-US" b="1" dirty="0" smtClean="0">
                <a:latin typeface="Times New Roman"/>
                <a:ea typeface="Calibri"/>
                <a:cs typeface="Times New Roman"/>
              </a:rPr>
              <a:t>Inequality</a:t>
            </a:r>
            <a:r>
              <a:rPr lang="en-US" dirty="0" smtClean="0">
                <a:latin typeface="Times New Roman"/>
                <a:ea typeface="Calibri"/>
                <a:cs typeface="Times New Roman"/>
              </a:rPr>
              <a:t> </a:t>
            </a:r>
            <a:endParaRPr lang="it-IT" dirty="0" smtClean="0">
              <a:ea typeface="Calibri"/>
              <a:cs typeface="Times New Roman"/>
            </a:endParaRPr>
          </a:p>
          <a:p>
            <a:pPr marL="457200" algn="just">
              <a:lnSpc>
                <a:spcPct val="120000"/>
              </a:lnSpc>
              <a:spcAft>
                <a:spcPts val="1000"/>
              </a:spcAft>
            </a:pPr>
            <a:r>
              <a:rPr lang="en-US" dirty="0" smtClean="0">
                <a:latin typeface="Times New Roman"/>
                <a:ea typeface="Calibri"/>
                <a:cs typeface="Times New Roman"/>
              </a:rPr>
              <a:t> </a:t>
            </a:r>
            <a:endParaRPr lang="it-IT" dirty="0" smtClean="0">
              <a:ea typeface="Calibri"/>
              <a:cs typeface="Times New Roman"/>
            </a:endParaRPr>
          </a:p>
          <a:p>
            <a:pPr algn="just">
              <a:lnSpc>
                <a:spcPct val="120000"/>
              </a:lnSpc>
              <a:spcAft>
                <a:spcPts val="1000"/>
              </a:spcAft>
            </a:pPr>
            <a:r>
              <a:rPr lang="en-US" dirty="0" smtClean="0">
                <a:latin typeface="Times New Roman"/>
                <a:ea typeface="Calibri"/>
                <a:cs typeface="Times New Roman"/>
              </a:rPr>
              <a:t>In so far as </a:t>
            </a:r>
            <a:r>
              <a:rPr lang="en-US" b="1" dirty="0" smtClean="0">
                <a:latin typeface="Times New Roman"/>
                <a:ea typeface="Calibri"/>
                <a:cs typeface="Times New Roman"/>
              </a:rPr>
              <a:t>income inequality brings to a decrease in the propensity to consume</a:t>
            </a:r>
            <a:r>
              <a:rPr lang="en-US" dirty="0" smtClean="0">
                <a:latin typeface="Times New Roman"/>
                <a:ea typeface="Calibri"/>
                <a:cs typeface="Times New Roman"/>
              </a:rPr>
              <a:t>, inequality is an important, perhaps the most important, element in the laggard growth which has characterized n the latest years most Western economies.</a:t>
            </a:r>
            <a:endParaRPr lang="it-IT" dirty="0" smtClean="0">
              <a:ea typeface="Calibri"/>
              <a:cs typeface="Times New Roman"/>
            </a:endParaRPr>
          </a:p>
          <a:p>
            <a:pPr algn="just">
              <a:lnSpc>
                <a:spcPct val="120000"/>
              </a:lnSpc>
              <a:spcAft>
                <a:spcPts val="0"/>
              </a:spcAft>
            </a:pPr>
            <a:endParaRPr lang="it-IT" i="1" dirty="0">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25</a:t>
            </a:fld>
            <a:endParaRPr lang="it-IT"/>
          </a:p>
        </p:txBody>
      </p:sp>
    </p:spTree>
    <p:extLst>
      <p:ext uri="{BB962C8B-B14F-4D97-AF65-F5344CB8AC3E}">
        <p14:creationId xmlns:p14="http://schemas.microsoft.com/office/powerpoint/2010/main" xmlns="" val="2719639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23528" y="112564"/>
            <a:ext cx="8352928" cy="6745436"/>
          </a:xfrm>
          <a:prstGeom prst="rect">
            <a:avLst/>
          </a:prstGeom>
        </p:spPr>
        <p:txBody>
          <a:bodyPr wrap="square">
            <a:spAutoFit/>
          </a:bodyPr>
          <a:lstStyle/>
          <a:p>
            <a:pPr algn="just">
              <a:lnSpc>
                <a:spcPct val="150000"/>
              </a:lnSpc>
              <a:spcAft>
                <a:spcPts val="1000"/>
              </a:spcAft>
            </a:pPr>
            <a:r>
              <a:rPr lang="en-US" b="1" dirty="0" smtClean="0">
                <a:latin typeface="Times New Roman"/>
                <a:ea typeface="Calibri"/>
                <a:cs typeface="Times New Roman"/>
              </a:rPr>
              <a:t>4. </a:t>
            </a:r>
            <a:r>
              <a:rPr lang="en-US" sz="2400" b="1" dirty="0" smtClean="0">
                <a:latin typeface="Times New Roman"/>
                <a:ea typeface="Calibri"/>
                <a:cs typeface="Times New Roman"/>
              </a:rPr>
              <a:t>Inclusion (</a:t>
            </a:r>
            <a:r>
              <a:rPr lang="en-US" sz="2400" b="1" dirty="0" err="1" smtClean="0">
                <a:latin typeface="Times New Roman"/>
                <a:ea typeface="Calibri"/>
                <a:cs typeface="Times New Roman"/>
              </a:rPr>
              <a:t>Acemoglu</a:t>
            </a:r>
            <a:r>
              <a:rPr lang="en-US" sz="2400" b="1" dirty="0" smtClean="0">
                <a:latin typeface="Times New Roman"/>
                <a:ea typeface="Calibri"/>
                <a:cs typeface="Times New Roman"/>
              </a:rPr>
              <a:t> </a:t>
            </a:r>
            <a:r>
              <a:rPr lang="en-US" sz="2400" b="1" dirty="0">
                <a:latin typeface="Times New Roman"/>
                <a:ea typeface="Calibri"/>
                <a:cs typeface="Times New Roman"/>
              </a:rPr>
              <a:t>and Robinson</a:t>
            </a:r>
            <a:r>
              <a:rPr lang="en-US" sz="2400" dirty="0">
                <a:latin typeface="Times New Roman"/>
                <a:ea typeface="Calibri"/>
                <a:cs typeface="Times New Roman"/>
              </a:rPr>
              <a:t> </a:t>
            </a:r>
            <a:r>
              <a:rPr lang="en-US" sz="2400" dirty="0" smtClean="0">
                <a:latin typeface="Times New Roman"/>
                <a:ea typeface="Calibri"/>
                <a:cs typeface="Times New Roman"/>
              </a:rPr>
              <a:t>, Why </a:t>
            </a:r>
            <a:r>
              <a:rPr lang="en-US" sz="2400" dirty="0">
                <a:latin typeface="Times New Roman"/>
                <a:ea typeface="Calibri"/>
                <a:cs typeface="Times New Roman"/>
              </a:rPr>
              <a:t>Nations Fail) </a:t>
            </a:r>
            <a:endParaRPr lang="it-IT" sz="2400" dirty="0">
              <a:ea typeface="Calibri"/>
              <a:cs typeface="Times New Roman"/>
            </a:endParaRPr>
          </a:p>
          <a:p>
            <a:pPr algn="just">
              <a:lnSpc>
                <a:spcPct val="150000"/>
              </a:lnSpc>
              <a:spcAft>
                <a:spcPts val="1200"/>
              </a:spcAft>
            </a:pPr>
            <a:r>
              <a:rPr lang="en-US" sz="2800" dirty="0">
                <a:latin typeface="Times New Roman"/>
                <a:ea typeface="Calibri"/>
                <a:cs typeface="Times New Roman"/>
              </a:rPr>
              <a:t>I</a:t>
            </a:r>
            <a:r>
              <a:rPr lang="en-US" sz="2800" b="1" dirty="0">
                <a:latin typeface="Times New Roman"/>
                <a:ea typeface="Calibri"/>
                <a:cs typeface="Times New Roman"/>
              </a:rPr>
              <a:t>nstitutions </a:t>
            </a:r>
            <a:r>
              <a:rPr lang="en-US" sz="2800" b="1" dirty="0" smtClean="0">
                <a:latin typeface="Times New Roman"/>
                <a:ea typeface="Calibri"/>
                <a:cs typeface="Times New Roman"/>
              </a:rPr>
              <a:t>matters</a:t>
            </a:r>
            <a:r>
              <a:rPr lang="en-US" sz="2800" dirty="0" smtClean="0">
                <a:latin typeface="Times New Roman"/>
                <a:ea typeface="Calibri"/>
                <a:cs typeface="Times New Roman"/>
              </a:rPr>
              <a:t> </a:t>
            </a:r>
            <a:endParaRPr lang="it-IT" sz="2800" dirty="0">
              <a:ea typeface="Calibri"/>
              <a:cs typeface="Times New Roman"/>
            </a:endParaRPr>
          </a:p>
          <a:p>
            <a:pPr algn="just">
              <a:lnSpc>
                <a:spcPct val="150000"/>
              </a:lnSpc>
              <a:spcAft>
                <a:spcPts val="1200"/>
              </a:spcAft>
            </a:pPr>
            <a:r>
              <a:rPr lang="en-US" sz="2800" b="1" i="1" dirty="0" smtClean="0">
                <a:solidFill>
                  <a:srgbClr val="000000"/>
                </a:solidFill>
                <a:latin typeface="Times New Roman"/>
                <a:ea typeface="Times New Roman"/>
                <a:cs typeface="Times New Roman"/>
              </a:rPr>
              <a:t>Inclusive </a:t>
            </a:r>
            <a:r>
              <a:rPr lang="en-US" sz="2800" b="1" i="1" dirty="0">
                <a:solidFill>
                  <a:srgbClr val="000000"/>
                </a:solidFill>
                <a:latin typeface="Times New Roman"/>
                <a:ea typeface="Times New Roman"/>
                <a:cs typeface="Times New Roman"/>
              </a:rPr>
              <a:t>economic institutions that enforce property rights, create a level playing field, and encourage investments in new technologies and skills are more conducive to economic growth than extractive economic institutions that are structured to extract resources from the many by the few</a:t>
            </a:r>
            <a:r>
              <a:rPr lang="en-US" sz="2800" i="1" dirty="0">
                <a:solidFill>
                  <a:srgbClr val="000000"/>
                </a:solidFill>
                <a:latin typeface="Times New Roman"/>
                <a:ea typeface="Times New Roman"/>
                <a:cs typeface="Times New Roman"/>
              </a:rPr>
              <a:t> </a:t>
            </a:r>
            <a:r>
              <a:rPr lang="en-US" sz="2800" dirty="0">
                <a:solidFill>
                  <a:srgbClr val="000000"/>
                </a:solidFill>
                <a:latin typeface="Times New Roman"/>
                <a:ea typeface="Times New Roman"/>
                <a:cs typeface="Times New Roman"/>
              </a:rPr>
              <a:t>[…] </a:t>
            </a:r>
            <a:r>
              <a:rPr lang="en-US" sz="2800" i="1" dirty="0">
                <a:solidFill>
                  <a:srgbClr val="000000"/>
                </a:solidFill>
                <a:latin typeface="Times New Roman"/>
                <a:ea typeface="Times New Roman"/>
                <a:cs typeface="Times New Roman"/>
              </a:rPr>
              <a:t>I</a:t>
            </a:r>
            <a:r>
              <a:rPr lang="en-US" sz="2800" b="1" i="1" dirty="0">
                <a:solidFill>
                  <a:srgbClr val="000000"/>
                </a:solidFill>
                <a:latin typeface="Times New Roman"/>
                <a:ea typeface="Times New Roman"/>
                <a:cs typeface="Times New Roman"/>
              </a:rPr>
              <a:t>nclusive economic institutions, are in turn supported by, and support, inclusive political </a:t>
            </a:r>
            <a:r>
              <a:rPr lang="en-US" sz="2800" b="1" i="1" dirty="0" smtClean="0">
                <a:solidFill>
                  <a:srgbClr val="000000"/>
                </a:solidFill>
                <a:latin typeface="Times New Roman"/>
                <a:ea typeface="Times New Roman"/>
                <a:cs typeface="Times New Roman"/>
              </a:rPr>
              <a:t>institutions</a:t>
            </a:r>
            <a:r>
              <a:rPr lang="en-US" sz="2800" i="1" dirty="0" smtClean="0">
                <a:solidFill>
                  <a:srgbClr val="000000"/>
                </a:solidFill>
                <a:latin typeface="Times New Roman"/>
                <a:ea typeface="Times New Roman"/>
                <a:cs typeface="Times New Roman"/>
              </a:rPr>
              <a:t>”</a:t>
            </a:r>
            <a:endParaRPr lang="it-IT" sz="2800" i="1" dirty="0">
              <a:ea typeface="Calibri"/>
              <a:cs typeface="Times New Roman"/>
            </a:endParaRPr>
          </a:p>
        </p:txBody>
      </p:sp>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26</a:t>
            </a:fld>
            <a:endParaRPr lang="it-IT"/>
          </a:p>
        </p:txBody>
      </p:sp>
    </p:spTree>
    <p:extLst>
      <p:ext uri="{BB962C8B-B14F-4D97-AF65-F5344CB8AC3E}">
        <p14:creationId xmlns:p14="http://schemas.microsoft.com/office/powerpoint/2010/main" xmlns="" val="17310491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3528" y="404664"/>
            <a:ext cx="8352928" cy="5354286"/>
          </a:xfrm>
          <a:prstGeom prst="rect">
            <a:avLst/>
          </a:prstGeom>
        </p:spPr>
        <p:txBody>
          <a:bodyPr wrap="square">
            <a:spAutoFit/>
          </a:bodyPr>
          <a:lstStyle/>
          <a:p>
            <a:pPr algn="just">
              <a:lnSpc>
                <a:spcPct val="120000"/>
              </a:lnSpc>
              <a:spcAft>
                <a:spcPts val="1000"/>
              </a:spcAft>
            </a:pPr>
            <a:r>
              <a:rPr lang="en-US" dirty="0">
                <a:latin typeface="Times New Roman"/>
                <a:ea typeface="Calibri"/>
                <a:cs typeface="Times New Roman"/>
              </a:rPr>
              <a:t>American antitrust (Robber Barons) </a:t>
            </a:r>
            <a:endParaRPr lang="it-IT" sz="1600" dirty="0">
              <a:ea typeface="Calibri"/>
              <a:cs typeface="Times New Roman"/>
            </a:endParaRPr>
          </a:p>
          <a:p>
            <a:pPr algn="just">
              <a:lnSpc>
                <a:spcPct val="120000"/>
              </a:lnSpc>
              <a:spcAft>
                <a:spcPts val="1000"/>
              </a:spcAft>
            </a:pPr>
            <a:r>
              <a:rPr lang="en-US" sz="2000" b="1" i="1" dirty="0" smtClean="0">
                <a:latin typeface="Times New Roman"/>
                <a:ea typeface="Calibri"/>
                <a:cs typeface="Times New Roman"/>
              </a:rPr>
              <a:t>Markets </a:t>
            </a:r>
            <a:r>
              <a:rPr lang="en-US" sz="2000" b="1" i="1" dirty="0">
                <a:latin typeface="Times New Roman"/>
                <a:ea typeface="Calibri"/>
                <a:cs typeface="Times New Roman"/>
              </a:rPr>
              <a:t>can be dominated by a few firms, charging exorbitant prices and blocking the entry of more efficient rivals and new </a:t>
            </a:r>
            <a:r>
              <a:rPr lang="en-US" sz="2000" b="1" i="1" dirty="0" smtClean="0">
                <a:latin typeface="Times New Roman"/>
                <a:ea typeface="Calibri"/>
                <a:cs typeface="Times New Roman"/>
              </a:rPr>
              <a:t>technologies. </a:t>
            </a:r>
            <a:r>
              <a:rPr lang="en-US" sz="2000" b="1" i="1" dirty="0">
                <a:latin typeface="Times New Roman"/>
                <a:ea typeface="Calibri"/>
                <a:cs typeface="Times New Roman"/>
              </a:rPr>
              <a:t>Markets, left to their own devices, can cease to be inclusive, becoming increasingly dominated by the economically and politically powerful</a:t>
            </a:r>
            <a:r>
              <a:rPr lang="en-US" sz="2000" i="1" dirty="0">
                <a:latin typeface="Times New Roman"/>
                <a:ea typeface="Calibri"/>
                <a:cs typeface="Times New Roman"/>
              </a:rPr>
              <a:t>. </a:t>
            </a:r>
            <a:r>
              <a:rPr lang="en-US" sz="2000" i="1" dirty="0" smtClean="0">
                <a:latin typeface="Times New Roman"/>
                <a:ea typeface="Calibri"/>
                <a:cs typeface="Times New Roman"/>
              </a:rPr>
              <a:t>Widespread </a:t>
            </a:r>
            <a:r>
              <a:rPr lang="en-US" sz="2000" i="1" dirty="0">
                <a:latin typeface="Times New Roman"/>
                <a:ea typeface="Calibri"/>
                <a:cs typeface="Times New Roman"/>
              </a:rPr>
              <a:t>monopoly, backed by the political power of the elite, contradicts this. </a:t>
            </a:r>
            <a:r>
              <a:rPr lang="en-US" sz="2000" b="1" i="1" dirty="0">
                <a:latin typeface="Times New Roman"/>
                <a:ea typeface="Calibri"/>
                <a:cs typeface="Times New Roman"/>
              </a:rPr>
              <a:t>But</a:t>
            </a:r>
            <a:r>
              <a:rPr lang="en-US" sz="2000" i="1" dirty="0">
                <a:latin typeface="Times New Roman"/>
                <a:ea typeface="Calibri"/>
                <a:cs typeface="Times New Roman"/>
              </a:rPr>
              <a:t> </a:t>
            </a:r>
            <a:r>
              <a:rPr lang="en-US" sz="2000" b="1" i="1" dirty="0">
                <a:latin typeface="Times New Roman"/>
                <a:ea typeface="Calibri"/>
                <a:cs typeface="Times New Roman"/>
              </a:rPr>
              <a:t>the reaction to the monopoly trusts also illustrates that when </a:t>
            </a:r>
            <a:r>
              <a:rPr lang="en-US" sz="2000" b="1" dirty="0">
                <a:latin typeface="Times New Roman"/>
                <a:ea typeface="Calibri"/>
                <a:cs typeface="Times New Roman"/>
              </a:rPr>
              <a:t>political institutions are inclusive</a:t>
            </a:r>
            <a:r>
              <a:rPr lang="en-US" sz="2000" b="1" i="1" dirty="0">
                <a:latin typeface="Times New Roman"/>
                <a:ea typeface="Calibri"/>
                <a:cs typeface="Times New Roman"/>
              </a:rPr>
              <a:t>, </a:t>
            </a:r>
            <a:r>
              <a:rPr lang="en-US" sz="2000" b="1" dirty="0">
                <a:latin typeface="Times New Roman"/>
                <a:ea typeface="Calibri"/>
                <a:cs typeface="Times New Roman"/>
              </a:rPr>
              <a:t>they create a countervailing force against movements away from inclusive markets</a:t>
            </a:r>
            <a:r>
              <a:rPr lang="en-US" sz="2000" b="1" i="1" dirty="0">
                <a:latin typeface="Times New Roman"/>
                <a:ea typeface="Calibri"/>
                <a:cs typeface="Times New Roman"/>
              </a:rPr>
              <a:t>. </a:t>
            </a:r>
            <a:r>
              <a:rPr lang="en-US" sz="2000" b="1" dirty="0">
                <a:latin typeface="Times New Roman"/>
                <a:ea typeface="Calibri"/>
                <a:cs typeface="Times New Roman"/>
              </a:rPr>
              <a:t>[…]</a:t>
            </a:r>
            <a:r>
              <a:rPr lang="en-US" sz="2000" b="1" i="1" dirty="0">
                <a:latin typeface="Times New Roman"/>
                <a:ea typeface="Calibri"/>
                <a:cs typeface="Times New Roman"/>
              </a:rPr>
              <a:t> Trusts busting in the United States in contrast to what we have seen in </a:t>
            </a:r>
            <a:r>
              <a:rPr lang="en-US" sz="2000" b="1" dirty="0">
                <a:latin typeface="Times New Roman"/>
                <a:ea typeface="Calibri"/>
                <a:cs typeface="Times New Roman"/>
              </a:rPr>
              <a:t>Mexico</a:t>
            </a:r>
            <a:r>
              <a:rPr lang="en-US" sz="2000" b="1" i="1" dirty="0">
                <a:latin typeface="Times New Roman"/>
                <a:ea typeface="Calibri"/>
                <a:cs typeface="Times New Roman"/>
              </a:rPr>
              <a:t>, illustrated this facet of the virtuous circle. While </a:t>
            </a:r>
            <a:r>
              <a:rPr lang="en-US" sz="2000" b="1" i="1" dirty="0" smtClean="0">
                <a:latin typeface="Times New Roman"/>
                <a:ea typeface="Calibri"/>
                <a:cs typeface="Times New Roman"/>
              </a:rPr>
              <a:t>there is no political body in </a:t>
            </a:r>
            <a:r>
              <a:rPr lang="en-US" sz="2000" b="1" i="1" dirty="0">
                <a:latin typeface="Times New Roman"/>
                <a:ea typeface="Calibri"/>
                <a:cs typeface="Times New Roman"/>
              </a:rPr>
              <a:t>Mexico restricting Carlos </a:t>
            </a:r>
            <a:r>
              <a:rPr lang="en-US" sz="2000" b="1" i="1" dirty="0" err="1">
                <a:latin typeface="Times New Roman"/>
                <a:ea typeface="Calibri"/>
                <a:cs typeface="Times New Roman"/>
              </a:rPr>
              <a:t>Slim’s</a:t>
            </a:r>
            <a:r>
              <a:rPr lang="en-US" sz="2000" b="1" i="1" dirty="0">
                <a:latin typeface="Times New Roman"/>
                <a:ea typeface="Calibri"/>
                <a:cs typeface="Times New Roman"/>
              </a:rPr>
              <a:t> monopoly, the Sherman and Clayton Acts have been used repeatedly in the United States over the past century to restrict trusts, monopolies, and cartels, and to ensure that markets remain inclusive</a:t>
            </a:r>
            <a:r>
              <a:rPr lang="en-US" sz="2000" i="1" dirty="0">
                <a:latin typeface="Times New Roman"/>
                <a:ea typeface="Calibri"/>
                <a:cs typeface="Times New Roman"/>
              </a:rPr>
              <a:t>. </a:t>
            </a:r>
            <a:endParaRPr lang="it-IT" sz="2000" i="1" dirty="0">
              <a:ea typeface="Calibri"/>
              <a:cs typeface="Times New Roman"/>
            </a:endParaRPr>
          </a:p>
        </p:txBody>
      </p:sp>
      <p:sp>
        <p:nvSpPr>
          <p:cNvPr id="3" name="Segnaposto piè di pagina 2"/>
          <p:cNvSpPr>
            <a:spLocks noGrp="1"/>
          </p:cNvSpPr>
          <p:nvPr>
            <p:ph type="ftr" sz="quarter" idx="11"/>
          </p:nvPr>
        </p:nvSpPr>
        <p:spPr/>
        <p:txBody>
          <a:bodyPr/>
          <a:lstStyle/>
          <a:p>
            <a:r>
              <a:rPr lang="en-US" smtClean="0"/>
              <a:t>Osti - Making Sense of Global Antitrust - 19.IX.2014</a:t>
            </a:r>
            <a:endParaRPr lang="it-IT"/>
          </a:p>
        </p:txBody>
      </p:sp>
      <p:sp>
        <p:nvSpPr>
          <p:cNvPr id="4" name="Segnaposto numero diapositiva 3"/>
          <p:cNvSpPr>
            <a:spLocks noGrp="1"/>
          </p:cNvSpPr>
          <p:nvPr>
            <p:ph type="sldNum" sz="quarter" idx="12"/>
          </p:nvPr>
        </p:nvSpPr>
        <p:spPr/>
        <p:txBody>
          <a:bodyPr/>
          <a:lstStyle/>
          <a:p>
            <a:fld id="{16708AF9-7B8D-4A4B-9C77-0E9EBCCC2745}" type="slidenum">
              <a:rPr lang="it-IT" smtClean="0"/>
              <a:pPr/>
              <a:t>27</a:t>
            </a:fld>
            <a:endParaRPr lang="it-IT"/>
          </a:p>
        </p:txBody>
      </p:sp>
    </p:spTree>
    <p:extLst>
      <p:ext uri="{BB962C8B-B14F-4D97-AF65-F5344CB8AC3E}">
        <p14:creationId xmlns:p14="http://schemas.microsoft.com/office/powerpoint/2010/main" xmlns="" val="33576177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28</a:t>
            </a:fld>
            <a:endParaRPr lang="it-IT"/>
          </a:p>
        </p:txBody>
      </p:sp>
      <p:sp>
        <p:nvSpPr>
          <p:cNvPr id="4" name="Rettangolo 3"/>
          <p:cNvSpPr/>
          <p:nvPr/>
        </p:nvSpPr>
        <p:spPr>
          <a:xfrm>
            <a:off x="179512" y="260648"/>
            <a:ext cx="8640960" cy="6067302"/>
          </a:xfrm>
          <a:prstGeom prst="rect">
            <a:avLst/>
          </a:prstGeom>
        </p:spPr>
        <p:txBody>
          <a:bodyPr wrap="square">
            <a:spAutoFit/>
          </a:bodyPr>
          <a:lstStyle/>
          <a:p>
            <a:pPr algn="ctr">
              <a:lnSpc>
                <a:spcPct val="120000"/>
              </a:lnSpc>
              <a:spcAft>
                <a:spcPts val="1000"/>
              </a:spcAft>
            </a:pPr>
            <a:r>
              <a:rPr lang="en-US" sz="2800" b="1" dirty="0" smtClean="0">
                <a:latin typeface="Times New Roman"/>
                <a:ea typeface="Calibri"/>
                <a:cs typeface="Times New Roman"/>
              </a:rPr>
              <a:t>Conclusions</a:t>
            </a:r>
          </a:p>
          <a:p>
            <a:pPr algn="just">
              <a:lnSpc>
                <a:spcPct val="120000"/>
              </a:lnSpc>
              <a:spcAft>
                <a:spcPts val="1000"/>
              </a:spcAft>
            </a:pPr>
            <a:endParaRPr lang="en-US" sz="2400" b="1" dirty="0" smtClean="0">
              <a:latin typeface="Times New Roman"/>
              <a:ea typeface="Calibri"/>
              <a:cs typeface="Times New Roman"/>
            </a:endParaRPr>
          </a:p>
          <a:p>
            <a:pPr algn="just">
              <a:lnSpc>
                <a:spcPct val="120000"/>
              </a:lnSpc>
              <a:spcAft>
                <a:spcPts val="1000"/>
              </a:spcAft>
            </a:pPr>
            <a:r>
              <a:rPr lang="en-US" sz="2400" b="1" dirty="0" smtClean="0">
                <a:latin typeface="Times New Roman"/>
                <a:ea typeface="Calibri"/>
                <a:cs typeface="Times New Roman"/>
              </a:rPr>
              <a:t>An </a:t>
            </a:r>
            <a:r>
              <a:rPr lang="en-US" sz="2400" b="1" dirty="0" smtClean="0">
                <a:latin typeface="Times New Roman"/>
                <a:ea typeface="Calibri"/>
                <a:cs typeface="Times New Roman"/>
              </a:rPr>
              <a:t>antitrust focusing on preserving the competitive process, rivalry, and containing monopolies: </a:t>
            </a:r>
          </a:p>
          <a:p>
            <a:pPr marL="342900" indent="-342900" algn="just">
              <a:lnSpc>
                <a:spcPct val="120000"/>
              </a:lnSpc>
              <a:spcAft>
                <a:spcPts val="1000"/>
              </a:spcAft>
              <a:buAutoNum type="arabicPeriod"/>
            </a:pPr>
            <a:r>
              <a:rPr lang="en-US" sz="2400" b="1" dirty="0" smtClean="0">
                <a:latin typeface="Times New Roman"/>
                <a:ea typeface="Calibri"/>
                <a:cs typeface="Times New Roman"/>
              </a:rPr>
              <a:t>Is consistent with </a:t>
            </a:r>
            <a:r>
              <a:rPr lang="en-US" sz="2400" b="1" dirty="0" err="1" smtClean="0">
                <a:latin typeface="Times New Roman"/>
                <a:ea typeface="Calibri"/>
                <a:cs typeface="Times New Roman"/>
              </a:rPr>
              <a:t>antitrust’s</a:t>
            </a:r>
            <a:r>
              <a:rPr lang="en-US" sz="2400" b="1" dirty="0" smtClean="0">
                <a:latin typeface="Times New Roman"/>
                <a:ea typeface="Calibri"/>
                <a:cs typeface="Times New Roman"/>
              </a:rPr>
              <a:t> history</a:t>
            </a:r>
          </a:p>
          <a:p>
            <a:pPr marL="342900" indent="-342900" algn="just">
              <a:lnSpc>
                <a:spcPct val="120000"/>
              </a:lnSpc>
              <a:spcAft>
                <a:spcPts val="1000"/>
              </a:spcAft>
              <a:buAutoNum type="arabicPeriod"/>
            </a:pPr>
            <a:r>
              <a:rPr lang="en-US" sz="2400" b="1" dirty="0" smtClean="0">
                <a:latin typeface="Times New Roman"/>
                <a:ea typeface="Calibri"/>
                <a:cs typeface="Times New Roman"/>
              </a:rPr>
              <a:t>Restores </a:t>
            </a:r>
            <a:r>
              <a:rPr lang="en-US" sz="2400" b="1" dirty="0" err="1" smtClean="0">
                <a:latin typeface="Times New Roman"/>
                <a:ea typeface="Calibri"/>
                <a:cs typeface="Times New Roman"/>
              </a:rPr>
              <a:t>antitrust’s</a:t>
            </a:r>
            <a:r>
              <a:rPr lang="en-US" sz="2400" b="1" dirty="0" smtClean="0">
                <a:latin typeface="Times New Roman"/>
                <a:ea typeface="Calibri"/>
                <a:cs typeface="Times New Roman"/>
              </a:rPr>
              <a:t> legitimacy in the community</a:t>
            </a:r>
          </a:p>
          <a:p>
            <a:pPr marL="342900" indent="-342900" algn="just">
              <a:lnSpc>
                <a:spcPct val="120000"/>
              </a:lnSpc>
              <a:spcAft>
                <a:spcPts val="1000"/>
              </a:spcAft>
              <a:buAutoNum type="arabicPeriod"/>
            </a:pPr>
            <a:r>
              <a:rPr lang="en-US" sz="2400" b="1" dirty="0" smtClean="0">
                <a:latin typeface="Times New Roman"/>
                <a:ea typeface="Calibri"/>
                <a:cs typeface="Times New Roman"/>
              </a:rPr>
              <a:t>Is workable </a:t>
            </a:r>
          </a:p>
          <a:p>
            <a:pPr marL="342900" indent="-342900" algn="just">
              <a:lnSpc>
                <a:spcPct val="120000"/>
              </a:lnSpc>
              <a:spcAft>
                <a:spcPts val="1000"/>
              </a:spcAft>
              <a:buAutoNum type="arabicPeriod"/>
            </a:pPr>
            <a:r>
              <a:rPr lang="en-US" sz="2400" b="1" dirty="0" smtClean="0">
                <a:latin typeface="Times New Roman"/>
                <a:ea typeface="Calibri"/>
                <a:cs typeface="Times New Roman"/>
              </a:rPr>
              <a:t>Fosters Innovation </a:t>
            </a:r>
          </a:p>
          <a:p>
            <a:pPr marL="342900" indent="-342900" algn="just">
              <a:lnSpc>
                <a:spcPct val="120000"/>
              </a:lnSpc>
              <a:spcAft>
                <a:spcPts val="1000"/>
              </a:spcAft>
              <a:buAutoNum type="arabicPeriod"/>
            </a:pPr>
            <a:r>
              <a:rPr lang="en-US" sz="2400" b="1" dirty="0" smtClean="0">
                <a:latin typeface="Times New Roman"/>
                <a:ea typeface="Calibri"/>
                <a:cs typeface="Times New Roman"/>
              </a:rPr>
              <a:t>Limits systemic risks</a:t>
            </a:r>
          </a:p>
          <a:p>
            <a:pPr marL="342900" indent="-342900" algn="just">
              <a:lnSpc>
                <a:spcPct val="120000"/>
              </a:lnSpc>
              <a:spcAft>
                <a:spcPts val="1000"/>
              </a:spcAft>
              <a:buAutoNum type="arabicPeriod"/>
            </a:pPr>
            <a:r>
              <a:rPr lang="en-US" sz="2400" b="1" dirty="0" smtClean="0">
                <a:latin typeface="Times New Roman"/>
                <a:ea typeface="Calibri"/>
                <a:cs typeface="Times New Roman"/>
              </a:rPr>
              <a:t>Promotes  the growth of nations not only in their economic but also in their social and political dimensions</a:t>
            </a:r>
            <a:endParaRPr lang="it-IT" sz="2400" b="1" dirty="0" smtClean="0">
              <a:ea typeface="Calibri"/>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29</a:t>
            </a:fld>
            <a:endParaRPr lang="it-IT"/>
          </a:p>
        </p:txBody>
      </p:sp>
      <p:sp>
        <p:nvSpPr>
          <p:cNvPr id="4" name="Rettangolo 3"/>
          <p:cNvSpPr/>
          <p:nvPr/>
        </p:nvSpPr>
        <p:spPr>
          <a:xfrm>
            <a:off x="179512" y="0"/>
            <a:ext cx="8784976" cy="6931128"/>
          </a:xfrm>
          <a:prstGeom prst="rect">
            <a:avLst/>
          </a:prstGeom>
        </p:spPr>
        <p:txBody>
          <a:bodyPr wrap="square">
            <a:spAutoFit/>
          </a:bodyPr>
          <a:lstStyle/>
          <a:p>
            <a:pPr algn="ctr">
              <a:lnSpc>
                <a:spcPct val="120000"/>
              </a:lnSpc>
              <a:spcAft>
                <a:spcPts val="1200"/>
              </a:spcAft>
            </a:pPr>
            <a:r>
              <a:rPr lang="en-US" sz="2000" b="1" dirty="0" smtClean="0">
                <a:latin typeface="Times New Roman"/>
                <a:ea typeface="Calibri"/>
                <a:cs typeface="Times New Roman"/>
              </a:rPr>
              <a:t>IV</a:t>
            </a:r>
            <a:r>
              <a:rPr lang="en-US" sz="2000" b="1" dirty="0" smtClean="0">
                <a:latin typeface="Times New Roman"/>
                <a:ea typeface="Calibri"/>
                <a:cs typeface="Times New Roman"/>
              </a:rPr>
              <a:t>. Suggested </a:t>
            </a:r>
            <a:r>
              <a:rPr lang="en-US" sz="2000" b="1" dirty="0" smtClean="0">
                <a:latin typeface="Times New Roman"/>
                <a:ea typeface="Calibri"/>
                <a:cs typeface="Times New Roman"/>
              </a:rPr>
              <a:t>Applications</a:t>
            </a:r>
            <a:endParaRPr lang="it-IT" sz="2000" dirty="0" smtClean="0">
              <a:ea typeface="Calibri"/>
              <a:cs typeface="Times New Roman"/>
            </a:endParaRPr>
          </a:p>
          <a:p>
            <a:pPr marL="358775" indent="-358775" algn="just">
              <a:lnSpc>
                <a:spcPct val="120000"/>
              </a:lnSpc>
              <a:spcAft>
                <a:spcPts val="0"/>
              </a:spcAft>
              <a:buFont typeface="Arial" pitchFamily="34" charset="0"/>
              <a:buChar char="•"/>
            </a:pPr>
            <a:r>
              <a:rPr lang="en-US" sz="2000" dirty="0" smtClean="0">
                <a:latin typeface="Times New Roman"/>
                <a:ea typeface="Calibri"/>
                <a:cs typeface="Times New Roman"/>
              </a:rPr>
              <a:t>Antitrust focusing on </a:t>
            </a:r>
            <a:r>
              <a:rPr lang="en-US" sz="2000" b="1" dirty="0" smtClean="0">
                <a:latin typeface="Times New Roman"/>
                <a:ea typeface="Calibri"/>
                <a:cs typeface="Times New Roman"/>
              </a:rPr>
              <a:t>rivalry and the containment of economic power</a:t>
            </a:r>
            <a:r>
              <a:rPr lang="en-US" sz="2000" dirty="0" smtClean="0">
                <a:latin typeface="Times New Roman"/>
                <a:ea typeface="Calibri"/>
                <a:cs typeface="Times New Roman"/>
              </a:rPr>
              <a:t> as a means to protect and preserve both functions of antitrust: </a:t>
            </a:r>
            <a:endParaRPr lang="it-IT" sz="2000" dirty="0" smtClean="0">
              <a:ea typeface="Calibri"/>
              <a:cs typeface="Times New Roman"/>
            </a:endParaRPr>
          </a:p>
          <a:p>
            <a:pPr algn="just">
              <a:lnSpc>
                <a:spcPct val="120000"/>
              </a:lnSpc>
              <a:spcAft>
                <a:spcPts val="0"/>
              </a:spcAft>
              <a:buFont typeface="Arial" pitchFamily="34" charset="0"/>
              <a:buChar char="•"/>
            </a:pPr>
            <a:r>
              <a:rPr lang="en-US" sz="2000" dirty="0" smtClean="0">
                <a:latin typeface="Times New Roman"/>
                <a:ea typeface="Calibri"/>
                <a:cs typeface="Times New Roman"/>
              </a:rPr>
              <a:t>     </a:t>
            </a:r>
            <a:r>
              <a:rPr lang="en-US" sz="2000" b="1" dirty="0" smtClean="0">
                <a:latin typeface="Times New Roman"/>
                <a:ea typeface="Calibri"/>
                <a:cs typeface="Times New Roman"/>
              </a:rPr>
              <a:t>Consumer-welfare based</a:t>
            </a:r>
            <a:r>
              <a:rPr lang="en-US" sz="2000" dirty="0" smtClean="0">
                <a:latin typeface="Times New Roman"/>
                <a:ea typeface="Calibri"/>
                <a:cs typeface="Times New Roman"/>
              </a:rPr>
              <a:t> and (wealth maximization and efficiency)</a:t>
            </a:r>
            <a:endParaRPr lang="it-IT" sz="2000" dirty="0" smtClean="0">
              <a:ea typeface="Calibri"/>
              <a:cs typeface="Times New Roman"/>
            </a:endParaRPr>
          </a:p>
          <a:p>
            <a:pPr marL="342900" lvl="0" indent="-342900" algn="just">
              <a:lnSpc>
                <a:spcPct val="120000"/>
              </a:lnSpc>
              <a:spcAft>
                <a:spcPts val="0"/>
              </a:spcAft>
              <a:buFont typeface="Arial" pitchFamily="34" charset="0"/>
              <a:buChar char="•"/>
            </a:pPr>
            <a:r>
              <a:rPr lang="en-US" sz="2000" b="1" dirty="0" smtClean="0">
                <a:latin typeface="Times New Roman"/>
                <a:ea typeface="Calibri"/>
                <a:cs typeface="Times New Roman"/>
              </a:rPr>
              <a:t>Non consumer-welfare based</a:t>
            </a:r>
            <a:r>
              <a:rPr lang="en-US" sz="2000" dirty="0" smtClean="0">
                <a:latin typeface="Times New Roman"/>
                <a:ea typeface="Calibri"/>
                <a:cs typeface="Times New Roman"/>
              </a:rPr>
              <a:t> (protection of the democratic process; variety; legitimacy of system)</a:t>
            </a:r>
          </a:p>
          <a:p>
            <a:pPr marL="342900" lvl="0" indent="-342900" algn="just">
              <a:lnSpc>
                <a:spcPct val="120000"/>
              </a:lnSpc>
              <a:spcAft>
                <a:spcPts val="0"/>
              </a:spcAft>
            </a:pPr>
            <a:endParaRPr lang="en-US" dirty="0" smtClean="0">
              <a:latin typeface="Times New Roman"/>
              <a:ea typeface="Calibri"/>
              <a:cs typeface="Times New Roman"/>
            </a:endParaRPr>
          </a:p>
          <a:p>
            <a:pPr marL="342900" lvl="0" indent="-342900" algn="ctr">
              <a:lnSpc>
                <a:spcPct val="120000"/>
              </a:lnSpc>
              <a:spcAft>
                <a:spcPts val="0"/>
              </a:spcAft>
            </a:pPr>
            <a:r>
              <a:rPr lang="en-US" sz="2400" dirty="0" smtClean="0">
                <a:latin typeface="Times New Roman"/>
                <a:ea typeface="Calibri"/>
                <a:cs typeface="Times New Roman"/>
              </a:rPr>
              <a:t>So</a:t>
            </a:r>
            <a:r>
              <a:rPr lang="en-US" dirty="0" smtClean="0">
                <a:latin typeface="Times New Roman"/>
                <a:ea typeface="Calibri"/>
                <a:cs typeface="Times New Roman"/>
              </a:rPr>
              <a:t> </a:t>
            </a:r>
            <a:endParaRPr lang="en-US" dirty="0" smtClean="0">
              <a:latin typeface="Times New Roman"/>
              <a:ea typeface="Calibri"/>
              <a:cs typeface="Times New Roman"/>
            </a:endParaRPr>
          </a:p>
          <a:p>
            <a:pPr marL="342900" indent="-342900" algn="just">
              <a:lnSpc>
                <a:spcPct val="120000"/>
              </a:lnSpc>
              <a:buFont typeface="Arial" pitchFamily="34" charset="0"/>
              <a:buChar char="•"/>
            </a:pPr>
            <a:r>
              <a:rPr lang="en-US" sz="2000" dirty="0" smtClean="0">
                <a:latin typeface="Times New Roman"/>
                <a:ea typeface="Calibri"/>
                <a:cs typeface="Times New Roman"/>
              </a:rPr>
              <a:t>Mergers</a:t>
            </a:r>
            <a:r>
              <a:rPr lang="en-US" sz="2000" dirty="0" smtClean="0">
                <a:latin typeface="Times New Roman"/>
                <a:ea typeface="Calibri"/>
                <a:cs typeface="Times New Roman"/>
              </a:rPr>
              <a:t>, in particular horizontal and conglomerate ones: where  the ‘political content’ is at its strongest, behavioral economics bias are significant, and research shows the outcome may be blatantly inefficient); </a:t>
            </a:r>
          </a:p>
          <a:p>
            <a:pPr lvl="0" algn="just">
              <a:lnSpc>
                <a:spcPct val="120000"/>
              </a:lnSpc>
              <a:spcAft>
                <a:spcPts val="0"/>
              </a:spcAft>
              <a:tabLst>
                <a:tab pos="536575" algn="l"/>
              </a:tabLst>
            </a:pPr>
            <a:endParaRPr lang="en-US" sz="2000" dirty="0" smtClean="0">
              <a:latin typeface="Times New Roman"/>
              <a:ea typeface="Calibri"/>
              <a:cs typeface="Times New Roman"/>
            </a:endParaRPr>
          </a:p>
          <a:p>
            <a:pPr marL="450850" lvl="0" indent="-450850" algn="just">
              <a:lnSpc>
                <a:spcPct val="120000"/>
              </a:lnSpc>
              <a:spcAft>
                <a:spcPts val="0"/>
              </a:spcAft>
              <a:buFont typeface="Arial" pitchFamily="34" charset="0"/>
              <a:buChar char="•"/>
              <a:tabLst>
                <a:tab pos="531813" algn="l"/>
                <a:tab pos="536575" algn="l"/>
              </a:tabLst>
            </a:pPr>
            <a:r>
              <a:rPr lang="en-US" sz="2000" dirty="0" smtClean="0">
                <a:latin typeface="Times New Roman"/>
                <a:ea typeface="Calibri"/>
                <a:cs typeface="Times New Roman"/>
              </a:rPr>
              <a:t>  A more active enforcement in the media sector; </a:t>
            </a:r>
          </a:p>
          <a:p>
            <a:pPr marL="450850" lvl="0" algn="just">
              <a:lnSpc>
                <a:spcPct val="120000"/>
              </a:lnSpc>
              <a:spcAft>
                <a:spcPts val="0"/>
              </a:spcAft>
              <a:tabLst>
                <a:tab pos="531813" algn="l"/>
                <a:tab pos="536575" algn="l"/>
              </a:tabLst>
            </a:pPr>
            <a:r>
              <a:rPr lang="en-US" sz="2000" dirty="0" smtClean="0">
                <a:latin typeface="Times New Roman"/>
                <a:ea typeface="Calibri"/>
                <a:cs typeface="Times New Roman"/>
              </a:rPr>
              <a:t>     </a:t>
            </a:r>
          </a:p>
          <a:p>
            <a:pPr lvl="0" algn="just">
              <a:lnSpc>
                <a:spcPct val="120000"/>
              </a:lnSpc>
              <a:spcAft>
                <a:spcPts val="0"/>
              </a:spcAft>
              <a:buFont typeface="Arial" pitchFamily="34" charset="0"/>
              <a:buChar char="•"/>
              <a:tabLst>
                <a:tab pos="536575" algn="l"/>
              </a:tabLst>
            </a:pPr>
            <a:r>
              <a:rPr lang="en-US" sz="2000" dirty="0" smtClean="0">
                <a:latin typeface="Times New Roman"/>
                <a:ea typeface="Calibri"/>
                <a:cs typeface="Times New Roman"/>
              </a:rPr>
              <a:t> 	In monopolization cases, a much closer look at the assumption that harming 	competitors may be almost </a:t>
            </a:r>
            <a:r>
              <a:rPr lang="en-US" sz="2000" i="1" dirty="0" smtClean="0">
                <a:latin typeface="Times New Roman"/>
                <a:ea typeface="Calibri"/>
                <a:cs typeface="Times New Roman"/>
              </a:rPr>
              <a:t>per se </a:t>
            </a:r>
            <a:r>
              <a:rPr lang="en-US" sz="2000" dirty="0" smtClean="0">
                <a:latin typeface="Times New Roman"/>
                <a:ea typeface="Calibri"/>
                <a:cs typeface="Times New Roman"/>
              </a:rPr>
              <a:t>innocuous, as quite simple such enforcement 	concept in the medium term inevitably achieves is favoring the monopolization </a:t>
            </a:r>
            <a:r>
              <a:rPr lang="en-US" sz="2000" dirty="0" smtClean="0">
                <a:latin typeface="Times New Roman"/>
                <a:ea typeface="Calibri"/>
                <a:cs typeface="Times New Roman"/>
              </a:rPr>
              <a:t>	of </a:t>
            </a:r>
            <a:r>
              <a:rPr lang="en-US" sz="2000" dirty="0" smtClean="0">
                <a:latin typeface="Times New Roman"/>
                <a:ea typeface="Calibri"/>
                <a:cs typeface="Times New Roman"/>
              </a:rPr>
              <a:t>the </a:t>
            </a:r>
            <a:r>
              <a:rPr lang="en-US" sz="2000" dirty="0" smtClean="0">
                <a:latin typeface="Times New Roman"/>
                <a:ea typeface="Calibri"/>
                <a:cs typeface="Times New Roman"/>
              </a:rPr>
              <a:t>market</a:t>
            </a:r>
            <a:r>
              <a:rPr lang="en-US" sz="2000" dirty="0" smtClean="0">
                <a:latin typeface="Times New Roman"/>
                <a:ea typeface="Calibri"/>
                <a:cs typeface="Times New Roman"/>
              </a:rPr>
              <a:t>;  same for the tricky </a:t>
            </a:r>
            <a:r>
              <a:rPr lang="en-US" sz="2000" i="1" dirty="0" smtClean="0">
                <a:latin typeface="Times New Roman"/>
                <a:ea typeface="Calibri"/>
                <a:cs typeface="Times New Roman"/>
              </a:rPr>
              <a:t>as efficient competitor</a:t>
            </a:r>
            <a:r>
              <a:rPr lang="en-US" sz="2000" dirty="0" smtClean="0">
                <a:latin typeface="Times New Roman"/>
                <a:ea typeface="Calibri"/>
                <a:cs typeface="Times New Roman"/>
              </a:rPr>
              <a:t> test; </a:t>
            </a:r>
            <a:endParaRPr lang="it-IT" sz="2000" dirty="0" smtClean="0">
              <a:ea typeface="Calibri"/>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en-US" smtClean="0"/>
              <a:t>Osti - Making Sense of Global Antitrust - 19.IX.2014</a:t>
            </a:r>
            <a:endParaRPr lang="it-IT"/>
          </a:p>
        </p:txBody>
      </p:sp>
      <p:sp>
        <p:nvSpPr>
          <p:cNvPr id="3" name="Segnaposto numero diapositiva 2"/>
          <p:cNvSpPr>
            <a:spLocks noGrp="1"/>
          </p:cNvSpPr>
          <p:nvPr>
            <p:ph type="sldNum" sz="quarter" idx="12"/>
          </p:nvPr>
        </p:nvSpPr>
        <p:spPr/>
        <p:txBody>
          <a:bodyPr/>
          <a:lstStyle/>
          <a:p>
            <a:fld id="{16708AF9-7B8D-4A4B-9C77-0E9EBCCC2745}" type="slidenum">
              <a:rPr lang="it-IT" smtClean="0"/>
              <a:pPr/>
              <a:t>30</a:t>
            </a:fld>
            <a:endParaRPr lang="it-IT"/>
          </a:p>
        </p:txBody>
      </p:sp>
      <p:sp>
        <p:nvSpPr>
          <p:cNvPr id="4" name="Rettangolo 3"/>
          <p:cNvSpPr/>
          <p:nvPr/>
        </p:nvSpPr>
        <p:spPr>
          <a:xfrm>
            <a:off x="251520" y="117693"/>
            <a:ext cx="8677472" cy="6740307"/>
          </a:xfrm>
          <a:prstGeom prst="rect">
            <a:avLst/>
          </a:prstGeom>
        </p:spPr>
        <p:txBody>
          <a:bodyPr wrap="square">
            <a:spAutoFit/>
          </a:bodyPr>
          <a:lstStyle/>
          <a:p>
            <a:pPr algn="just">
              <a:lnSpc>
                <a:spcPct val="120000"/>
              </a:lnSpc>
              <a:buFont typeface="Arial" pitchFamily="34" charset="0"/>
              <a:buChar char="•"/>
              <a:tabLst>
                <a:tab pos="536575" algn="l"/>
              </a:tabLst>
            </a:pPr>
            <a:r>
              <a:rPr lang="en-US" sz="2000" dirty="0" smtClean="0">
                <a:latin typeface="Times New Roman"/>
                <a:ea typeface="Calibri"/>
                <a:cs typeface="Times New Roman"/>
              </a:rPr>
              <a:t>In vertical restraints cases, leave it to the defendant to show that efficiencies generated exceed perceived harm (e.g. price raise)</a:t>
            </a:r>
          </a:p>
          <a:p>
            <a:pPr algn="just">
              <a:lnSpc>
                <a:spcPct val="120000"/>
              </a:lnSpc>
              <a:tabLst>
                <a:tab pos="536575" algn="l"/>
              </a:tabLst>
            </a:pPr>
            <a:endParaRPr lang="en-US" sz="2000" dirty="0" smtClean="0">
              <a:latin typeface="Times New Roman"/>
              <a:ea typeface="Calibri"/>
              <a:cs typeface="Times New Roman"/>
            </a:endParaRPr>
          </a:p>
          <a:p>
            <a:pPr algn="just">
              <a:lnSpc>
                <a:spcPct val="120000"/>
              </a:lnSpc>
              <a:buFont typeface="Arial" pitchFamily="34" charset="0"/>
              <a:buChar char="•"/>
              <a:tabLst>
                <a:tab pos="536575" algn="l"/>
              </a:tabLst>
            </a:pPr>
            <a:r>
              <a:rPr lang="en-US" sz="2000" dirty="0" smtClean="0">
                <a:latin typeface="Times New Roman"/>
                <a:ea typeface="Calibri"/>
                <a:cs typeface="Times New Roman"/>
              </a:rPr>
              <a:t>A </a:t>
            </a:r>
            <a:r>
              <a:rPr lang="en-US" sz="2000" dirty="0" smtClean="0">
                <a:latin typeface="Times New Roman"/>
                <a:ea typeface="Calibri"/>
                <a:cs typeface="Times New Roman"/>
              </a:rPr>
              <a:t>greater recourse to </a:t>
            </a:r>
            <a:r>
              <a:rPr lang="en-US" sz="2000" b="1" dirty="0" smtClean="0">
                <a:latin typeface="Times New Roman"/>
                <a:ea typeface="Calibri"/>
                <a:cs typeface="Times New Roman"/>
              </a:rPr>
              <a:t>behavioral economics</a:t>
            </a:r>
            <a:r>
              <a:rPr lang="en-US" sz="2000" dirty="0" smtClean="0">
                <a:latin typeface="Times New Roman"/>
                <a:ea typeface="Calibri"/>
                <a:cs typeface="Times New Roman"/>
              </a:rPr>
              <a:t>, as in the area of unilateral or collective consumer manipulation (e.g., extended warranties and credit card cases; supermarkets; mergers; telephone charges) where suppliers have actually an incentive to exploit such biases, including because not doing so would impact on their profits and market shares and increasing the quality and transparency of their services would meet no positive response from consumers;</a:t>
            </a:r>
            <a:endParaRPr lang="it-IT" sz="2000" dirty="0" smtClean="0">
              <a:ea typeface="Calibri"/>
              <a:cs typeface="Times New Roman"/>
            </a:endParaRPr>
          </a:p>
          <a:p>
            <a:pPr lvl="0" algn="just">
              <a:lnSpc>
                <a:spcPct val="120000"/>
              </a:lnSpc>
              <a:spcAft>
                <a:spcPts val="0"/>
              </a:spcAft>
              <a:tabLst>
                <a:tab pos="536575" algn="l"/>
              </a:tabLst>
            </a:pPr>
            <a:endParaRPr lang="en-US" sz="2000" dirty="0" smtClean="0">
              <a:latin typeface="Times New Roman"/>
              <a:ea typeface="Calibri"/>
              <a:cs typeface="Times New Roman"/>
            </a:endParaRPr>
          </a:p>
          <a:p>
            <a:pPr lvl="0" algn="just">
              <a:lnSpc>
                <a:spcPct val="120000"/>
              </a:lnSpc>
              <a:spcAft>
                <a:spcPts val="0"/>
              </a:spcAft>
              <a:buFont typeface="Arial" pitchFamily="34" charset="0"/>
              <a:buChar char="•"/>
              <a:tabLst>
                <a:tab pos="536575" algn="l"/>
              </a:tabLst>
            </a:pPr>
            <a:r>
              <a:rPr lang="en-US" sz="2000" dirty="0" smtClean="0">
                <a:latin typeface="Times New Roman"/>
                <a:ea typeface="Calibri"/>
                <a:cs typeface="Times New Roman"/>
              </a:rPr>
              <a:t>  A constant supervision of network effects and patent exclusionary practices;</a:t>
            </a:r>
            <a:endParaRPr lang="it-IT" sz="2000" dirty="0" smtClean="0">
              <a:ea typeface="Calibri"/>
              <a:cs typeface="Times New Roman"/>
            </a:endParaRPr>
          </a:p>
          <a:p>
            <a:pPr lvl="0" algn="just">
              <a:lnSpc>
                <a:spcPct val="120000"/>
              </a:lnSpc>
              <a:spcAft>
                <a:spcPts val="0"/>
              </a:spcAft>
              <a:tabLst>
                <a:tab pos="536575" algn="l"/>
              </a:tabLst>
            </a:pPr>
            <a:r>
              <a:rPr lang="en-US" sz="2000" dirty="0" smtClean="0">
                <a:latin typeface="Times New Roman"/>
                <a:ea typeface="Calibri"/>
                <a:cs typeface="Times New Roman"/>
              </a:rPr>
              <a:t>  </a:t>
            </a:r>
          </a:p>
          <a:p>
            <a:pPr lvl="0" algn="just">
              <a:lnSpc>
                <a:spcPct val="120000"/>
              </a:lnSpc>
              <a:spcAft>
                <a:spcPts val="0"/>
              </a:spcAft>
              <a:buFont typeface="Arial" pitchFamily="34" charset="0"/>
              <a:buChar char="•"/>
              <a:tabLst>
                <a:tab pos="536575" algn="l"/>
              </a:tabLst>
            </a:pPr>
            <a:r>
              <a:rPr lang="en-US" sz="2000" dirty="0" smtClean="0">
                <a:latin typeface="Times New Roman"/>
                <a:ea typeface="Calibri"/>
                <a:cs typeface="Times New Roman"/>
              </a:rPr>
              <a:t>A more balanced re-consideration of </a:t>
            </a:r>
            <a:r>
              <a:rPr lang="en-US" sz="2000" b="1" dirty="0" smtClean="0">
                <a:latin typeface="Times New Roman"/>
                <a:ea typeface="Calibri"/>
                <a:cs typeface="Times New Roman"/>
              </a:rPr>
              <a:t>divestiture</a:t>
            </a:r>
            <a:r>
              <a:rPr lang="en-US" sz="2000" dirty="0" smtClean="0">
                <a:latin typeface="Times New Roman"/>
                <a:ea typeface="Calibri"/>
                <a:cs typeface="Times New Roman"/>
              </a:rPr>
              <a:t> remedies in any form of antitrust enforcement, as experience shows that this may at times and in the long run be the only effective means to restore and preserve competition;  </a:t>
            </a:r>
            <a:endParaRPr lang="it-IT" sz="2000" dirty="0" smtClean="0">
              <a:ea typeface="Calibri"/>
              <a:cs typeface="Times New Roman"/>
            </a:endParaRPr>
          </a:p>
          <a:p>
            <a:pPr lvl="0" algn="just">
              <a:lnSpc>
                <a:spcPct val="120000"/>
              </a:lnSpc>
              <a:spcAft>
                <a:spcPts val="0"/>
              </a:spcAft>
              <a:buFont typeface="Arial" pitchFamily="34" charset="0"/>
              <a:buChar char="•"/>
              <a:tabLst>
                <a:tab pos="536575" algn="l"/>
              </a:tabLst>
            </a:pPr>
            <a:endParaRPr lang="en-US" sz="2000" dirty="0" smtClean="0">
              <a:latin typeface="Times New Roman"/>
              <a:ea typeface="Calibri"/>
              <a:cs typeface="Times New Roman"/>
            </a:endParaRPr>
          </a:p>
          <a:p>
            <a:pPr lvl="0" algn="just">
              <a:lnSpc>
                <a:spcPct val="120000"/>
              </a:lnSpc>
              <a:spcAft>
                <a:spcPts val="0"/>
              </a:spcAft>
              <a:buFont typeface="Arial" pitchFamily="34" charset="0"/>
              <a:buChar char="•"/>
              <a:tabLst>
                <a:tab pos="536575" algn="l"/>
              </a:tabLst>
            </a:pPr>
            <a:r>
              <a:rPr lang="en-US" sz="2000" dirty="0" smtClean="0">
                <a:latin typeface="Times New Roman"/>
                <a:ea typeface="Calibri"/>
                <a:cs typeface="Times New Roman"/>
              </a:rPr>
              <a:t> A more active supervision of </a:t>
            </a:r>
            <a:r>
              <a:rPr lang="en-US" sz="2000" b="1" dirty="0" smtClean="0">
                <a:latin typeface="Times New Roman"/>
                <a:ea typeface="Calibri"/>
                <a:cs typeface="Times New Roman"/>
              </a:rPr>
              <a:t>oligopolies</a:t>
            </a:r>
            <a:r>
              <a:rPr lang="en-US" sz="2000" dirty="0" smtClean="0">
                <a:latin typeface="Times New Roman"/>
                <a:ea typeface="Calibri"/>
                <a:cs typeface="Times New Roman"/>
              </a:rPr>
              <a:t> and so-called co-</a:t>
            </a:r>
            <a:r>
              <a:rPr lang="en-US" sz="2000" dirty="0" err="1" smtClean="0">
                <a:latin typeface="Times New Roman"/>
                <a:ea typeface="Calibri"/>
                <a:cs typeface="Times New Roman"/>
              </a:rPr>
              <a:t>ordinated</a:t>
            </a:r>
            <a:r>
              <a:rPr lang="en-US" sz="2000" dirty="0" smtClean="0">
                <a:latin typeface="Times New Roman"/>
                <a:ea typeface="Calibri"/>
                <a:cs typeface="Times New Roman"/>
              </a:rPr>
              <a:t> effects in he areas of restrictive agreements, monopolization and mergers. </a:t>
            </a:r>
            <a:endParaRPr lang="it-IT" sz="2000" dirty="0">
              <a:ea typeface="Calibri"/>
              <a:cs typeface="Times New Roman"/>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TotalTime>
  <Words>2900</Words>
  <Application>Microsoft Office PowerPoint</Application>
  <PresentationFormat>Presentazione su schermo (4:3)</PresentationFormat>
  <Paragraphs>326</Paragraphs>
  <Slides>30</Slides>
  <Notes>2</Notes>
  <HiddenSlides>0</HiddenSlides>
  <MMClips>0</MMClips>
  <ScaleCrop>false</ScaleCrop>
  <HeadingPairs>
    <vt:vector size="4" baseType="variant">
      <vt:variant>
        <vt:lpstr>Tema</vt:lpstr>
      </vt:variant>
      <vt:variant>
        <vt:i4>1</vt:i4>
      </vt:variant>
      <vt:variant>
        <vt:lpstr>Titoli diapositive</vt:lpstr>
      </vt:variant>
      <vt:variant>
        <vt:i4>30</vt:i4>
      </vt:variant>
    </vt:vector>
  </HeadingPairs>
  <TitlesOfParts>
    <vt:vector size="31" baseType="lpstr">
      <vt:lpstr>Tema di Office</vt:lpstr>
      <vt:lpstr>Cristoforo Osti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vector>
  </TitlesOfParts>
  <Company>Chiomenti Studio Legale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Cristoforo Osti</dc:title>
  <dc:creator>CHIOMENTI Studio Legale</dc:creator>
  <cp:lastModifiedBy>Cristoforo</cp:lastModifiedBy>
  <cp:revision>83</cp:revision>
  <dcterms:created xsi:type="dcterms:W3CDTF">2014-09-17T10:18:52Z</dcterms:created>
  <dcterms:modified xsi:type="dcterms:W3CDTF">2014-09-24T16:48:05Z</dcterms:modified>
</cp:coreProperties>
</file>